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347" r:id="rId10"/>
    <p:sldId id="346" r:id="rId11"/>
    <p:sldId id="349" r:id="rId12"/>
    <p:sldId id="348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5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1" r:id="rId37"/>
    <p:sldId id="292" r:id="rId38"/>
    <p:sldId id="294" r:id="rId39"/>
    <p:sldId id="293" r:id="rId40"/>
    <p:sldId id="286" r:id="rId41"/>
    <p:sldId id="287" r:id="rId42"/>
    <p:sldId id="288" r:id="rId43"/>
    <p:sldId id="289" r:id="rId44"/>
    <p:sldId id="344" r:id="rId45"/>
    <p:sldId id="343" r:id="rId46"/>
    <p:sldId id="290" r:id="rId47"/>
    <p:sldId id="295" r:id="rId48"/>
    <p:sldId id="34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6" r:id="rId59"/>
    <p:sldId id="305" r:id="rId60"/>
    <p:sldId id="307" r:id="rId61"/>
    <p:sldId id="308" r:id="rId62"/>
    <p:sldId id="309" r:id="rId63"/>
    <p:sldId id="323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42" r:id="rId76"/>
    <p:sldId id="321" r:id="rId77"/>
    <p:sldId id="322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4" r:id="rId87"/>
    <p:sldId id="335" r:id="rId88"/>
    <p:sldId id="332" r:id="rId89"/>
    <p:sldId id="336" r:id="rId90"/>
    <p:sldId id="337" r:id="rId91"/>
    <p:sldId id="338" r:id="rId92"/>
    <p:sldId id="339" r:id="rId93"/>
    <p:sldId id="340" r:id="rId94"/>
    <p:sldId id="341" r:id="rId9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  <p14:sldId id="347"/>
            <p14:sldId id="346"/>
            <p14:sldId id="349"/>
            <p14:sldId id="348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35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344"/>
            <p14:sldId id="343"/>
            <p14:sldId id="290"/>
            <p14:sldId id="295"/>
            <p14:sldId id="34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Visual fitting" id="{30187241-5456-438D-977D-B65C02FB634C}">
          <p14:sldIdLst>
            <p14:sldId id="306"/>
            <p14:sldId id="305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42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</p14:sldIdLst>
        </p14:section>
        <p14:section name="Partial association" id="{63EA7E7A-EA5E-410D-AB06-52C6B5E3B40D}">
          <p14:sldIdLst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BD832-B243-4C93-98C6-9AD3A5BA3797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13E3-B588-4B80-A9C1-76D80DBFD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30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7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27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significance_Friendly_Titanic.pdf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jcgs-extending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x.doi.org/10.1198/106186002317375631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97B-1E44-0A79-6409-D32F962D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History corner: Minard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71FE7-50C2-C569-3316-5E770B6B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A5CC220-F02C-3A76-3DF1-0D79B9E0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7053"/>
            <a:ext cx="5257800" cy="417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61ABF-64A3-1187-3676-0644358F3B4C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Charles Joseph Minard used an early form of an area-proportional plot to show the  value of transport of goods along the Canal du Centre, from Chalon to Dijon.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Width ~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Height ~ amount of goods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8AF2-9C93-4711-CF4F-728082DD2B99}"/>
              </a:ext>
            </a:extLst>
          </p:cNvPr>
          <p:cNvSpPr txBox="1"/>
          <p:nvPr/>
        </p:nvSpPr>
        <p:spPr>
          <a:xfrm>
            <a:off x="4114800" y="181654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Value = distance × amount</a:t>
            </a:r>
          </a:p>
        </p:txBody>
      </p:sp>
    </p:spTree>
    <p:extLst>
      <p:ext uri="{BB962C8B-B14F-4D97-AF65-F5344CB8AC3E}">
        <p14:creationId xmlns:p14="http://schemas.microsoft.com/office/powerpoint/2010/main" val="397814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C8C-C29E-B33C-5341-3F71706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History corner: Francis Walker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DEFEE-2D1E-0CB0-0A9A-DB5EC9B8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6CD00E7E-D703-48FC-C4BF-002D59143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4509"/>
            <a:ext cx="5486400" cy="4185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9086D-4284-4C28-7F7F-E05E5DE1F8DE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the 1870 </a:t>
            </a:r>
            <a:r>
              <a:rPr lang="en-CA" i="1" dirty="0"/>
              <a:t>Statistical Album of the US Census</a:t>
            </a:r>
            <a:r>
              <a:rPr lang="en-CA" dirty="0"/>
              <a:t>, Francis Walker wanted to show the populations of the states as comprised of {foreign,  native colored, native white}</a:t>
            </a:r>
          </a:p>
          <a:p>
            <a:r>
              <a:rPr lang="en-CA" dirty="0"/>
              <a:t>and born {within, outside} their state of residence.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72ED8-52F5-1808-2C27-596558766605}"/>
              </a:ext>
            </a:extLst>
          </p:cNvPr>
          <p:cNvSpPr txBox="1"/>
          <p:nvPr/>
        </p:nvSpPr>
        <p:spPr>
          <a:xfrm>
            <a:off x="4800600" y="5743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B6365-572D-6921-E7B4-CC9DD67A3667}"/>
              </a:ext>
            </a:extLst>
          </p:cNvPr>
          <p:cNvSpPr txBox="1"/>
          <p:nvPr/>
        </p:nvSpPr>
        <p:spPr>
          <a:xfrm>
            <a:off x="3352800" y="57435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7C285-EFCB-A8B1-A239-59469211AA9B}"/>
              </a:ext>
            </a:extLst>
          </p:cNvPr>
          <p:cNvSpPr txBox="1"/>
          <p:nvPr/>
        </p:nvSpPr>
        <p:spPr>
          <a:xfrm>
            <a:off x="1905000" y="5743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Ohio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7613A-D0DB-3B83-28C9-BB3F811474A1}"/>
              </a:ext>
            </a:extLst>
          </p:cNvPr>
          <p:cNvSpPr txBox="1"/>
          <p:nvPr/>
        </p:nvSpPr>
        <p:spPr>
          <a:xfrm>
            <a:off x="914400" y="5743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965C-576A-E515-D202-895751469B80}"/>
              </a:ext>
            </a:extLst>
          </p:cNvPr>
          <p:cNvSpPr txBox="1"/>
          <p:nvPr/>
        </p:nvSpPr>
        <p:spPr>
          <a:xfrm>
            <a:off x="5029200" y="4800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5762B-ADFA-4640-C350-BC9753634B6C}"/>
              </a:ext>
            </a:extLst>
          </p:cNvPr>
          <p:cNvSpPr txBox="1"/>
          <p:nvPr/>
        </p:nvSpPr>
        <p:spPr>
          <a:xfrm>
            <a:off x="4148137" y="4796988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Tenn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F9E1F-A8E9-76A9-3CC1-DA08607B7231}"/>
              </a:ext>
            </a:extLst>
          </p:cNvPr>
          <p:cNvSpPr txBox="1"/>
          <p:nvPr/>
        </p:nvSpPr>
        <p:spPr>
          <a:xfrm>
            <a:off x="5257800" y="359552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33F9D-784C-70AD-F0C2-F1A4147ECB7A}"/>
              </a:ext>
            </a:extLst>
          </p:cNvPr>
          <p:cNvSpPr txBox="1"/>
          <p:nvPr/>
        </p:nvSpPr>
        <p:spPr>
          <a:xfrm>
            <a:off x="5257800" y="3097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73EC9-34D7-40C0-D379-34A018502C8F}"/>
              </a:ext>
            </a:extLst>
          </p:cNvPr>
          <p:cNvSpPr txBox="1"/>
          <p:nvPr/>
        </p:nvSpPr>
        <p:spPr>
          <a:xfrm>
            <a:off x="4648200" y="356884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531BD-C4E3-C363-024F-36919F93D23F}"/>
              </a:ext>
            </a:extLst>
          </p:cNvPr>
          <p:cNvSpPr txBox="1"/>
          <p:nvPr/>
        </p:nvSpPr>
        <p:spPr>
          <a:xfrm>
            <a:off x="762000" y="36573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ECE35-D721-0DB0-7D1E-4A147F938C87}"/>
              </a:ext>
            </a:extLst>
          </p:cNvPr>
          <p:cNvSpPr txBox="1"/>
          <p:nvPr/>
        </p:nvSpPr>
        <p:spPr>
          <a:xfrm>
            <a:off x="762000" y="4225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68A89-33D9-9194-7B9E-B05E09A172DC}"/>
              </a:ext>
            </a:extLst>
          </p:cNvPr>
          <p:cNvSpPr txBox="1"/>
          <p:nvPr/>
        </p:nvSpPr>
        <p:spPr>
          <a:xfrm>
            <a:off x="6172200" y="2438400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States are ordered by total pop, shown by area</a:t>
            </a:r>
          </a:p>
          <a:p>
            <a:endParaRPr lang="en-CA" dirty="0"/>
          </a:p>
          <a:p>
            <a:r>
              <a:rPr lang="en-CA" dirty="0"/>
              <a:t>For each state, a small mosaic, supplemented by a marginal one (w/in, outside)</a:t>
            </a:r>
          </a:p>
        </p:txBody>
      </p:sp>
    </p:spTree>
    <p:extLst>
      <p:ext uri="{BB962C8B-B14F-4D97-AF65-F5344CB8AC3E}">
        <p14:creationId xmlns:p14="http://schemas.microsoft.com/office/powerpoint/2010/main" val="119677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mosaic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Loglinear approach</a:t>
            </a:r>
            <a:r>
              <a:rPr lang="en-CA" sz="2400" dirty="0"/>
              <a:t>: analog of ANOVA; associations are ~ </a:t>
            </a:r>
            <a:r>
              <a:rPr lang="en-CA" sz="2400" dirty="0">
                <a:solidFill>
                  <a:srgbClr val="0070C0"/>
                </a:solidFill>
              </a:rPr>
              <a:t>interactions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glm</a:t>
            </a:r>
            <a:r>
              <a:rPr lang="en-CA" sz="2400" b="1" dirty="0">
                <a:solidFill>
                  <a:srgbClr val="0070C0"/>
                </a:solidFill>
              </a:rPr>
              <a:t>() approach</a:t>
            </a:r>
            <a:r>
              <a:rPr lang="en-CA" sz="2400" dirty="0"/>
              <a:t>: analog of general regression model, for log(Freq), with </a:t>
            </a:r>
            <a:r>
              <a:rPr lang="en-CA" sz="2400" dirty="0">
                <a:solidFill>
                  <a:srgbClr val="0070C0"/>
                </a:solidFill>
              </a:rPr>
              <a:t>Poisson</a:t>
            </a:r>
            <a:r>
              <a:rPr lang="en-CA" sz="2400" dirty="0"/>
              <a:t> </a:t>
            </a:r>
            <a:r>
              <a:rPr lang="en-CA" sz="2400" dirty="0" err="1"/>
              <a:t>dist</a:t>
            </a:r>
            <a:r>
              <a:rPr lang="en-CA" sz="2400" baseline="30000" dirty="0" err="1"/>
              <a:t>n</a:t>
            </a:r>
            <a:r>
              <a:rPr lang="en-CA" sz="2400" dirty="0"/>
              <a:t> of errors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Logit models</a:t>
            </a:r>
            <a:r>
              <a:rPr lang="en-CA" sz="2400" dirty="0"/>
              <a:t>: Loglinear, simplified for a </a:t>
            </a:r>
            <a:r>
              <a:rPr lang="en-CA" sz="2400" dirty="0">
                <a:solidFill>
                  <a:srgbClr val="0070C0"/>
                </a:solidFill>
              </a:rPr>
              <a:t>binary</a:t>
            </a:r>
            <a:r>
              <a:rPr lang="en-CA" sz="2400" dirty="0"/>
              <a:t>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MASS::</a:t>
            </a:r>
            <a:r>
              <a:rPr lang="en-CA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loglm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</a:p>
          <a:p>
            <a:pPr lvl="1"/>
            <a:r>
              <a:rPr lang="en-CA" sz="1600" dirty="0">
                <a:cs typeface="Courier New" panose="02070309020205020404" pitchFamily="49" charset="0"/>
                <a:sym typeface="Symbol" panose="05050102010706020507" pitchFamily="18" charset="2"/>
              </a:rPr>
              <a:t>Parameters aren’t estimated; only fitted frequencies.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3568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341203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maximum likelihood </a:t>
                </a:r>
                <a:r>
                  <a:rPr lang="en-US" sz="2400" dirty="0"/>
                  <a:t>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/>
                  <a:t>Can estimate parameters; do structured tests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185" t="-2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341203"/>
            <a:ext cx="73152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(B+C),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[A 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</a:t>
            </a:r>
            <a:r>
              <a:rPr lang="en-US" sz="2400" dirty="0">
                <a:solidFill>
                  <a:srgbClr val="0070C0"/>
                </a:solidFill>
              </a:rPr>
              <a:t>binary</a:t>
            </a:r>
            <a:r>
              <a:rPr lang="en-US" sz="2400" dirty="0"/>
              <a:t>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A1 vs A2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[BC]</a:t>
            </a:r>
          </a:p>
          <a:p>
            <a:r>
              <a:rPr lang="en-US" sz="2400" dirty="0"/>
              <a:t>The logit models </a:t>
            </a:r>
            <a:r>
              <a:rPr lang="en-US" sz="2400" dirty="0">
                <a:solidFill>
                  <a:srgbClr val="0070C0"/>
                </a:solidFill>
              </a:rPr>
              <a:t>assumes</a:t>
            </a:r>
            <a:r>
              <a:rPr lang="en-US" sz="2400" dirty="0"/>
              <a:t>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</a:t>
            </a:r>
            <a:r>
              <a:rPr lang="en-US" sz="2400" dirty="0">
                <a:solidFill>
                  <a:srgbClr val="0070C0"/>
                </a:solidFill>
              </a:rPr>
              <a:t>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Fitting &amp; graphing LLMs</a:t>
            </a:r>
          </a:p>
          <a:p>
            <a:r>
              <a:rPr lang="en-CA" dirty="0"/>
              <a:t>Three-way tables: different kinds of independence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8482B-CD9E-0EC3-A2BE-78D29796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95400"/>
            <a:ext cx="1687318" cy="168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E059-0D99-B5D3-9472-066851A5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798" y="4229332"/>
            <a:ext cx="1394803" cy="1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2C20-92CE-B39A-32E2-BF41179CD123}"/>
              </a:ext>
            </a:extLst>
          </p:cNvPr>
          <p:cNvSpPr txBox="1"/>
          <p:nvPr/>
        </p:nvSpPr>
        <p:spPr>
          <a:xfrm>
            <a:off x="4191000" y="607560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6C8C9-4A4D-093C-5BF9-12CF8E73CAF8}"/>
              </a:ext>
            </a:extLst>
          </p:cNvPr>
          <p:cNvSpPr txBox="1"/>
          <p:nvPr/>
        </p:nvSpPr>
        <p:spPr>
          <a:xfrm>
            <a:off x="4714568" y="144780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05214-60C6-15FC-19FB-F60EE57C4B94}"/>
              </a:ext>
            </a:extLst>
          </p:cNvPr>
          <p:cNvSpPr txBox="1"/>
          <p:nvPr/>
        </p:nvSpPr>
        <p:spPr>
          <a:xfrm>
            <a:off x="6324600" y="1433052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β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3A1A-0C10-16A0-C97D-27813530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Degrees of freedom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59C92-8597-5912-4EEC-BBC24C1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5530E-C99E-DF3D-4BB8-AD8D2CB800B3}"/>
              </a:ext>
            </a:extLst>
          </p:cNvPr>
          <p:cNvSpPr txBox="1"/>
          <p:nvPr/>
        </p:nvSpPr>
        <p:spPr>
          <a:xfrm>
            <a:off x="609600" y="2624078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(HE) |&gt;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   | Black| Brown| Red| Blond|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|:-----|-----:|-----:|---:|-----:|---:|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|Brown |    68|   119|  26|     7|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220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|Blue  |    20|    84|  17|    94|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215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|Hazel |    15|    54|  14|    10|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93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|Green |     5|    29|  14|    16|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|:-----|-----:|-----:|---:|-----:|---:|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108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286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592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DD19-0EE6-9EFC-EAC8-527E4B6AE71B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Why do degrees of freedom for an</a:t>
            </a:r>
            <a:r>
              <a:rPr lang="en-CA" i="1" dirty="0"/>
              <a:t> r </a:t>
            </a:r>
            <a:r>
              <a:rPr lang="en-CA" dirty="0"/>
              <a:t>× </a:t>
            </a:r>
            <a:r>
              <a:rPr lang="en-CA" i="1" dirty="0"/>
              <a:t>c</a:t>
            </a:r>
            <a:r>
              <a:rPr lang="en-CA" dirty="0"/>
              <a:t> table = (</a:t>
            </a:r>
            <a:r>
              <a:rPr lang="en-CA" i="1" dirty="0"/>
              <a:t>r</a:t>
            </a:r>
            <a:r>
              <a:rPr lang="en-CA" dirty="0"/>
              <a:t>-1) * (</a:t>
            </a:r>
            <a:r>
              <a:rPr lang="en-CA" i="1" dirty="0"/>
              <a:t>c</a:t>
            </a:r>
            <a:r>
              <a:rPr lang="en-CA" dirty="0"/>
              <a:t>-1)?</a:t>
            </a:r>
          </a:p>
          <a:p>
            <a:r>
              <a:rPr lang="en-CA" dirty="0"/>
              <a:t>A: Because the row &amp; column totals are used to calculate expected frequencies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Only (r-1) independent parameters for each column</a:t>
            </a:r>
          </a:p>
          <a:p>
            <a:r>
              <a:rPr lang="en-CA" dirty="0">
                <a:sym typeface="Symbol" panose="05050102010706020507" pitchFamily="18" charset="2"/>
              </a:rPr>
              <a:t> Only (c-1) independent parameters for each row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ECB0EC-E62D-9F46-20C4-6DC3B6146352}"/>
              </a:ext>
            </a:extLst>
          </p:cNvPr>
          <p:cNvGrpSpPr/>
          <p:nvPr/>
        </p:nvGrpSpPr>
        <p:grpSpPr>
          <a:xfrm>
            <a:off x="743564" y="3200400"/>
            <a:ext cx="5195120" cy="2209800"/>
            <a:chOff x="743564" y="3200400"/>
            <a:chExt cx="5195120" cy="2209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33A50F-6ABE-9532-CDDA-30D5789235EC}"/>
                </a:ext>
              </a:extLst>
            </p:cNvPr>
            <p:cNvSpPr/>
            <p:nvPr/>
          </p:nvSpPr>
          <p:spPr>
            <a:xfrm>
              <a:off x="2086896" y="3657600"/>
              <a:ext cx="2209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2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E0E1A2-1BD3-1C39-1982-49258C694540}"/>
                </a:ext>
              </a:extLst>
            </p:cNvPr>
            <p:cNvSpPr/>
            <p:nvPr/>
          </p:nvSpPr>
          <p:spPr>
            <a:xfrm>
              <a:off x="5334000" y="3200400"/>
              <a:ext cx="604684" cy="2209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BA219E-94D9-EFE6-FC2E-4975E12C2C09}"/>
                </a:ext>
              </a:extLst>
            </p:cNvPr>
            <p:cNvSpPr/>
            <p:nvPr/>
          </p:nvSpPr>
          <p:spPr>
            <a:xfrm>
              <a:off x="743564" y="5045074"/>
              <a:ext cx="4461388" cy="36512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0040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dirty="0"/>
              <a:t>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Model 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here “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Objects have </a:t>
            </a:r>
            <a:r>
              <a:rPr lang="en-US" sz="2400" dirty="0">
                <a:solidFill>
                  <a:srgbClr val="0070C0"/>
                </a:solidFill>
              </a:rPr>
              <a:t>methods</a:t>
            </a:r>
            <a:r>
              <a:rPr lang="en-US" sz="2400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summary(),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2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print(arth.mod) </a:t>
            </a:r>
            <a:r>
              <a:rPr lang="en-US" sz="1600" dirty="0">
                <a:sym typeface="Symbol" panose="05050102010706020507" pitchFamily="18" charset="2"/>
              </a:rPr>
              <a:t>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print.loglm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1600" dirty="0">
                <a:sym typeface="Symbol" panose="05050102010706020507" pitchFamily="18" charset="2"/>
              </a:rPr>
              <a:t>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69D152-0736-EC74-9342-D80C61BDFDFC}"/>
              </a:ext>
            </a:extLst>
          </p:cNvPr>
          <p:cNvGrpSpPr/>
          <p:nvPr/>
        </p:nvGrpSpPr>
        <p:grpSpPr>
          <a:xfrm>
            <a:off x="457200" y="2816291"/>
            <a:ext cx="3016911" cy="876791"/>
            <a:chOff x="457200" y="2816291"/>
            <a:chExt cx="3016911" cy="876791"/>
          </a:xfrm>
        </p:grpSpPr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AAE3DFA2-F5D0-43A2-9D02-0C25F969B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2816291"/>
              <a:ext cx="1357610" cy="850078"/>
              <a:chOff x="4788" y="1122"/>
              <a:chExt cx="702" cy="541"/>
            </a:xfrm>
          </p:grpSpPr>
          <p:sp>
            <p:nvSpPr>
              <p:cNvPr id="21" name="AutoShape 19">
                <a:extLst>
                  <a:ext uri="{FF2B5EF4-FFF2-40B4-BE49-F238E27FC236}">
                    <a16:creationId xmlns:a16="http://schemas.microsoft.com/office/drawing/2014/main" id="{3457B9A5-1797-46F0-BBEE-CBF23516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8" y="1122"/>
                <a:ext cx="702" cy="540"/>
              </a:xfrm>
              <a:prstGeom prst="flowChartInternalStorage">
                <a:avLst/>
              </a:prstGeom>
              <a:solidFill>
                <a:srgbClr val="FF0000">
                  <a:alpha val="20000"/>
                </a:srgbClr>
              </a:solidFill>
              <a:ln w="1587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" name="Text Box 20">
                <a:extLst>
                  <a:ext uri="{FF2B5EF4-FFF2-40B4-BE49-F238E27FC236}">
                    <a16:creationId xmlns:a16="http://schemas.microsoft.com/office/drawing/2014/main" id="{EE3235BC-98A7-4E0F-99EA-7BD9D8E602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6" y="1212"/>
                <a:ext cx="612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600" dirty="0"/>
                  <a:t>input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600" dirty="0"/>
                  <a:t>data</a:t>
                </a:r>
              </a:p>
            </p:txBody>
          </p:sp>
        </p:grp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B1F29717-F8F0-4A79-90C5-38557319C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1924" y="2816292"/>
              <a:ext cx="1282187" cy="876790"/>
              <a:chOff x="2494" y="2160"/>
              <a:chExt cx="1044" cy="558"/>
            </a:xfrm>
          </p:grpSpPr>
          <p:sp>
            <p:nvSpPr>
              <p:cNvPr id="19" name="AutoShape 22">
                <a:extLst>
                  <a:ext uri="{FF2B5EF4-FFF2-40B4-BE49-F238E27FC236}">
                    <a16:creationId xmlns:a16="http://schemas.microsoft.com/office/drawing/2014/main" id="{B813779F-FBF0-4CF7-80DB-1C6CE015D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2190"/>
                <a:ext cx="1044" cy="528"/>
              </a:xfrm>
              <a:prstGeom prst="flowChartAlternateProcess">
                <a:avLst/>
              </a:prstGeom>
              <a:solidFill>
                <a:schemeClr val="accent1">
                  <a:alpha val="39999"/>
                </a:schemeClr>
              </a:solidFill>
              <a:ln w="19050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1D5B694D-98E3-4E94-8808-B573BE7E71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2160"/>
                <a:ext cx="936" cy="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dirty="0" err="1"/>
                  <a:t>glm</a:t>
                </a:r>
                <a:r>
                  <a:rPr lang="en-US" altLang="en-US" sz="1600" dirty="0"/>
                  <a:t>()</a:t>
                </a:r>
              </a:p>
              <a:p>
                <a:pPr algn="ctr" eaLnBrk="1" hangingPunct="1"/>
                <a:r>
                  <a:rPr lang="en-US" altLang="en-US" sz="1600" dirty="0"/>
                  <a:t> </a:t>
                </a:r>
                <a:r>
                  <a:rPr lang="en-US" altLang="en-US" sz="1600" dirty="0" err="1"/>
                  <a:t>polr</a:t>
                </a:r>
                <a:r>
                  <a:rPr lang="en-US" altLang="en-US" sz="1600" dirty="0"/>
                  <a:t>()</a:t>
                </a:r>
              </a:p>
              <a:p>
                <a:pPr algn="ctr" eaLnBrk="1" hangingPunct="1"/>
                <a:r>
                  <a:rPr lang="en-US" altLang="en-US" sz="1600" dirty="0" err="1"/>
                  <a:t>multinom</a:t>
                </a:r>
                <a:r>
                  <a:rPr lang="en-US" altLang="en-US" sz="1600" dirty="0"/>
                  <a:t>()</a:t>
                </a:r>
              </a:p>
            </p:txBody>
          </p:sp>
        </p:grpSp>
        <p:sp>
          <p:nvSpPr>
            <p:cNvPr id="11" name="Line 51">
              <a:extLst>
                <a:ext uri="{FF2B5EF4-FFF2-40B4-BE49-F238E27FC236}">
                  <a16:creationId xmlns:a16="http://schemas.microsoft.com/office/drawing/2014/main" id="{55FF224B-3450-41C2-80C7-723AAF180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387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BACAC-735D-E532-9DBB-26E787E25AC1}"/>
              </a:ext>
            </a:extLst>
          </p:cNvPr>
          <p:cNvGrpSpPr/>
          <p:nvPr/>
        </p:nvGrpSpPr>
        <p:grpSpPr>
          <a:xfrm>
            <a:off x="3398689" y="2816292"/>
            <a:ext cx="1810147" cy="980497"/>
            <a:chOff x="3398689" y="2816292"/>
            <a:chExt cx="1810147" cy="980497"/>
          </a:xfrm>
        </p:grpSpPr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9B1F2440-70C1-4365-A0BE-52FA77C85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1226" y="2816292"/>
              <a:ext cx="1357610" cy="980497"/>
              <a:chOff x="2064" y="2736"/>
              <a:chExt cx="1104" cy="768"/>
            </a:xfrm>
          </p:grpSpPr>
          <p:sp>
            <p:nvSpPr>
              <p:cNvPr id="17" name="AutoShape 26">
                <a:extLst>
                  <a:ext uri="{FF2B5EF4-FFF2-40B4-BE49-F238E27FC236}">
                    <a16:creationId xmlns:a16="http://schemas.microsoft.com/office/drawing/2014/main" id="{92D6FB39-6C77-4879-B290-8B8BE4A05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36"/>
                <a:ext cx="1104" cy="768"/>
              </a:xfrm>
              <a:prstGeom prst="flowChartMultidocument">
                <a:avLst/>
              </a:prstGeom>
              <a:solidFill>
                <a:srgbClr val="FFFF99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" name="Text Box 27">
                <a:extLst>
                  <a:ext uri="{FF2B5EF4-FFF2-40B4-BE49-F238E27FC236}">
                    <a16:creationId xmlns:a16="http://schemas.microsoft.com/office/drawing/2014/main" id="{1EE460A9-0991-42E2-B6C5-7A9246875A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2928"/>
                <a:ext cx="673" cy="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/>
                  <a:t>model object</a:t>
                </a:r>
              </a:p>
            </p:txBody>
          </p:sp>
        </p:grpSp>
        <p:sp>
          <p:nvSpPr>
            <p:cNvPr id="12" name="Line 52">
              <a:extLst>
                <a:ext uri="{FF2B5EF4-FFF2-40B4-BE49-F238E27FC236}">
                  <a16:creationId xmlns:a16="http://schemas.microsoft.com/office/drawing/2014/main" id="{B4E4B5F4-3600-4B9F-B656-6FB9E667B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689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35BD85-C30A-87A5-7E32-6DB07B833D72}"/>
              </a:ext>
            </a:extLst>
          </p:cNvPr>
          <p:cNvGrpSpPr/>
          <p:nvPr/>
        </p:nvGrpSpPr>
        <p:grpSpPr>
          <a:xfrm>
            <a:off x="5133413" y="2816292"/>
            <a:ext cx="1885570" cy="829651"/>
            <a:chOff x="5133413" y="2816292"/>
            <a:chExt cx="1885570" cy="829651"/>
          </a:xfrm>
        </p:grpSpPr>
        <p:grpSp>
          <p:nvGrpSpPr>
            <p:cNvPr id="9" name="Group 29">
              <a:extLst>
                <a:ext uri="{FF2B5EF4-FFF2-40B4-BE49-F238E27FC236}">
                  <a16:creationId xmlns:a16="http://schemas.microsoft.com/office/drawing/2014/main" id="{6E91E9A5-24AA-4616-B394-7510C1AA7D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5950" y="2816292"/>
              <a:ext cx="1433033" cy="829651"/>
              <a:chOff x="1614" y="1062"/>
              <a:chExt cx="756" cy="528"/>
            </a:xfrm>
          </p:grpSpPr>
          <p:sp>
            <p:nvSpPr>
              <p:cNvPr id="15" name="AutoShape 30">
                <a:extLst>
                  <a:ext uri="{FF2B5EF4-FFF2-40B4-BE49-F238E27FC236}">
                    <a16:creationId xmlns:a16="http://schemas.microsoft.com/office/drawing/2014/main" id="{8B0EBB8B-ED1E-43A2-BE93-248C61D39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1062"/>
                <a:ext cx="756" cy="528"/>
              </a:xfrm>
              <a:prstGeom prst="flowChartAlternateProcess">
                <a:avLst/>
              </a:prstGeom>
              <a:solidFill>
                <a:schemeClr val="accent1">
                  <a:alpha val="39999"/>
                </a:schemeClr>
              </a:solidFill>
              <a:ln w="19050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Text Box 31">
                <a:extLst>
                  <a:ext uri="{FF2B5EF4-FFF2-40B4-BE49-F238E27FC236}">
                    <a16:creationId xmlns:a16="http://schemas.microsoft.com/office/drawing/2014/main" id="{40DF6206-28A1-40E4-B7B8-726CE2324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" y="1128"/>
                <a:ext cx="678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/>
                  <a:t>plot(mod)</a:t>
                </a:r>
              </a:p>
              <a:p>
                <a:pPr algn="ctr" eaLnBrk="1" hangingPunct="1"/>
                <a:r>
                  <a:rPr lang="en-US" altLang="en-US" sz="1600"/>
                  <a:t>plot(f(mod))</a:t>
                </a:r>
              </a:p>
            </p:txBody>
          </p:sp>
        </p:grpSp>
        <p:sp>
          <p:nvSpPr>
            <p:cNvPr id="13" name="Line 53">
              <a:extLst>
                <a:ext uri="{FF2B5EF4-FFF2-40B4-BE49-F238E27FC236}">
                  <a16:creationId xmlns:a16="http://schemas.microsoft.com/office/drawing/2014/main" id="{10A5BCE7-6566-4620-9F10-2792B3CF4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3413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534C12-6743-08DB-90C3-35889B2CEBA8}"/>
              </a:ext>
            </a:extLst>
          </p:cNvPr>
          <p:cNvGrpSpPr/>
          <p:nvPr/>
        </p:nvGrpSpPr>
        <p:grpSpPr>
          <a:xfrm>
            <a:off x="6943560" y="2514601"/>
            <a:ext cx="2017560" cy="1420463"/>
            <a:chOff x="6943560" y="2514601"/>
            <a:chExt cx="201756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Line 54">
              <a:extLst>
                <a:ext uri="{FF2B5EF4-FFF2-40B4-BE49-F238E27FC236}">
                  <a16:creationId xmlns:a16="http://schemas.microsoft.com/office/drawing/2014/main" id="{AC89C141-18D0-4CB6-A10A-93C3A711F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3560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8B1C31-6296-B34F-93C0-F678A452C391}"/>
              </a:ext>
            </a:extLst>
          </p:cNvPr>
          <p:cNvGrpSpPr/>
          <p:nvPr/>
        </p:nvGrpSpPr>
        <p:grpSpPr>
          <a:xfrm>
            <a:off x="4855907" y="1383317"/>
            <a:ext cx="2305333" cy="1432974"/>
            <a:chOff x="4855907" y="1383317"/>
            <a:chExt cx="2305333" cy="1432974"/>
          </a:xfrm>
        </p:grpSpPr>
        <p:sp>
          <p:nvSpPr>
            <p:cNvPr id="26" name="AutoShape 30">
              <a:extLst>
                <a:ext uri="{FF2B5EF4-FFF2-40B4-BE49-F238E27FC236}">
                  <a16:creationId xmlns:a16="http://schemas.microsoft.com/office/drawing/2014/main" id="{D656E6EA-C33E-4311-AD81-392BAB0D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183" y="1383317"/>
              <a:ext cx="1433033" cy="829651"/>
            </a:xfrm>
            <a:prstGeom prst="flowChartAlternateProcess">
              <a:avLst/>
            </a:prstGeom>
            <a:solidFill>
              <a:schemeClr val="bg2">
                <a:lumMod val="50000"/>
                <a:alpha val="39999"/>
              </a:schemeClr>
            </a:solidFill>
            <a:ln w="190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43EF6-BA24-40AF-A3E4-F0DE78171964}"/>
                </a:ext>
              </a:extLst>
            </p:cNvPr>
            <p:cNvSpPr txBox="1"/>
            <p:nvPr/>
          </p:nvSpPr>
          <p:spPr>
            <a:xfrm>
              <a:off x="5535539" y="1588461"/>
              <a:ext cx="1625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residuals(mod)</a:t>
              </a:r>
            </a:p>
          </p:txBody>
        </p:sp>
        <p:sp>
          <p:nvSpPr>
            <p:cNvPr id="31" name="Line 51">
              <a:extLst>
                <a:ext uri="{FF2B5EF4-FFF2-40B4-BE49-F238E27FC236}">
                  <a16:creationId xmlns:a16="http://schemas.microsoft.com/office/drawing/2014/main" id="{A65C74B2-8908-4902-AFF8-1425D6DB0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5907" y="1785290"/>
              <a:ext cx="616909" cy="1031001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3F0335-DD32-2615-A242-57D1105F1663}"/>
              </a:ext>
            </a:extLst>
          </p:cNvPr>
          <p:cNvGrpSpPr/>
          <p:nvPr/>
        </p:nvGrpSpPr>
        <p:grpSpPr>
          <a:xfrm>
            <a:off x="6939370" y="4092109"/>
            <a:ext cx="1732671" cy="986867"/>
            <a:chOff x="6939370" y="4092109"/>
            <a:chExt cx="1732671" cy="986867"/>
          </a:xfrm>
        </p:grpSpPr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8EE8BCA8-AA3B-4D45-8B6B-58269B51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174" y="4092109"/>
              <a:ext cx="986867" cy="986867"/>
            </a:xfrm>
            <a:prstGeom prst="rect">
              <a:avLst/>
            </a:prstGeom>
          </p:spPr>
        </p:pic>
        <p:sp>
          <p:nvSpPr>
            <p:cNvPr id="32" name="Line 51">
              <a:extLst>
                <a:ext uri="{FF2B5EF4-FFF2-40B4-BE49-F238E27FC236}">
                  <a16:creationId xmlns:a16="http://schemas.microsoft.com/office/drawing/2014/main" id="{085342A2-85B9-4EE0-8D9C-06F8724B9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9370" y="4651298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AE1BA3-615A-6AA5-8916-96598445AE3A}"/>
              </a:ext>
            </a:extLst>
          </p:cNvPr>
          <p:cNvGrpSpPr/>
          <p:nvPr/>
        </p:nvGrpSpPr>
        <p:grpSpPr>
          <a:xfrm>
            <a:off x="7018983" y="1571561"/>
            <a:ext cx="1706608" cy="400785"/>
            <a:chOff x="7018983" y="1571561"/>
            <a:chExt cx="1706608" cy="40078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8AB6A0-39BE-468D-BE15-EE0E91E3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1520" y="1571561"/>
              <a:ext cx="1254071" cy="400785"/>
            </a:xfrm>
            <a:prstGeom prst="rect">
              <a:avLst/>
            </a:prstGeom>
          </p:spPr>
        </p:pic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CD6F3D80-C9E8-42C4-838D-CB645A76A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8983" y="1785291"/>
              <a:ext cx="377115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F58FC7-540A-6A8F-F83E-269826670E4B}"/>
              </a:ext>
            </a:extLst>
          </p:cNvPr>
          <p:cNvGrpSpPr/>
          <p:nvPr/>
        </p:nvGrpSpPr>
        <p:grpSpPr>
          <a:xfrm>
            <a:off x="4752775" y="3769174"/>
            <a:ext cx="2260521" cy="1309802"/>
            <a:chOff x="4752775" y="3769174"/>
            <a:chExt cx="2260521" cy="1309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481675F-C191-D1BB-A76F-D9C7C19AC268}"/>
                </a:ext>
              </a:extLst>
            </p:cNvPr>
            <p:cNvGrpSpPr/>
            <p:nvPr/>
          </p:nvGrpSpPr>
          <p:grpSpPr>
            <a:xfrm>
              <a:off x="5580263" y="4249325"/>
              <a:ext cx="1433033" cy="829651"/>
              <a:chOff x="5580263" y="4249325"/>
              <a:chExt cx="1433033" cy="82965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CE3452-E979-4E88-BFF9-72B54B8656AE}"/>
                  </a:ext>
                </a:extLst>
              </p:cNvPr>
              <p:cNvSpPr txBox="1"/>
              <p:nvPr/>
            </p:nvSpPr>
            <p:spPr>
              <a:xfrm>
                <a:off x="5625075" y="4371762"/>
                <a:ext cx="13434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coef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(mod)</a:t>
                </a:r>
              </a:p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confint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(mod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23" name="AutoShape 30">
                <a:extLst>
                  <a:ext uri="{FF2B5EF4-FFF2-40B4-BE49-F238E27FC236}">
                    <a16:creationId xmlns:a16="http://schemas.microsoft.com/office/drawing/2014/main" id="{99BD8B93-D9BF-4BF0-BC53-7224397BD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263" y="4249325"/>
                <a:ext cx="1433033" cy="829651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  <a:alpha val="39999"/>
                </a:schemeClr>
              </a:solidFill>
              <a:ln w="19050" algn="ctr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</p:grpSp>
        <p:sp>
          <p:nvSpPr>
            <p:cNvPr id="34" name="Line 51">
              <a:extLst>
                <a:ext uri="{FF2B5EF4-FFF2-40B4-BE49-F238E27FC236}">
                  <a16:creationId xmlns:a16="http://schemas.microsoft.com/office/drawing/2014/main" id="{368BC483-DACD-4537-B725-260922041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775" y="3769174"/>
              <a:ext cx="718566" cy="953573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77024-8D3A-62ED-6340-469632EC0A58}"/>
              </a:ext>
            </a:extLst>
          </p:cNvPr>
          <p:cNvSpPr txBox="1"/>
          <p:nvPr/>
        </p:nvSpPr>
        <p:spPr>
          <a:xfrm>
            <a:off x="5638800" y="5181600"/>
            <a:ext cx="2504440" cy="523220"/>
          </a:xfrm>
          <a:custGeom>
            <a:avLst/>
            <a:gdLst>
              <a:gd name="connsiteX0" fmla="*/ 0 w 2504440"/>
              <a:gd name="connsiteY0" fmla="*/ 0 h 523220"/>
              <a:gd name="connsiteX1" fmla="*/ 475844 w 2504440"/>
              <a:gd name="connsiteY1" fmla="*/ 0 h 523220"/>
              <a:gd name="connsiteX2" fmla="*/ 976732 w 2504440"/>
              <a:gd name="connsiteY2" fmla="*/ 0 h 523220"/>
              <a:gd name="connsiteX3" fmla="*/ 1502664 w 2504440"/>
              <a:gd name="connsiteY3" fmla="*/ 0 h 523220"/>
              <a:gd name="connsiteX4" fmla="*/ 2028596 w 2504440"/>
              <a:gd name="connsiteY4" fmla="*/ 0 h 523220"/>
              <a:gd name="connsiteX5" fmla="*/ 2504440 w 2504440"/>
              <a:gd name="connsiteY5" fmla="*/ 0 h 523220"/>
              <a:gd name="connsiteX6" fmla="*/ 2504440 w 2504440"/>
              <a:gd name="connsiteY6" fmla="*/ 523220 h 523220"/>
              <a:gd name="connsiteX7" fmla="*/ 1953463 w 2504440"/>
              <a:gd name="connsiteY7" fmla="*/ 523220 h 523220"/>
              <a:gd name="connsiteX8" fmla="*/ 1402486 w 2504440"/>
              <a:gd name="connsiteY8" fmla="*/ 523220 h 523220"/>
              <a:gd name="connsiteX9" fmla="*/ 901598 w 2504440"/>
              <a:gd name="connsiteY9" fmla="*/ 523220 h 523220"/>
              <a:gd name="connsiteX10" fmla="*/ 0 w 2504440"/>
              <a:gd name="connsiteY10" fmla="*/ 523220 h 523220"/>
              <a:gd name="connsiteX11" fmla="*/ 0 w 250444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4440" h="523220" fill="none" extrusionOk="0">
                <a:moveTo>
                  <a:pt x="0" y="0"/>
                </a:moveTo>
                <a:cubicBezTo>
                  <a:pt x="117316" y="-47852"/>
                  <a:pt x="297237" y="29354"/>
                  <a:pt x="475844" y="0"/>
                </a:cubicBezTo>
                <a:cubicBezTo>
                  <a:pt x="654451" y="-29354"/>
                  <a:pt x="838575" y="40004"/>
                  <a:pt x="976732" y="0"/>
                </a:cubicBezTo>
                <a:cubicBezTo>
                  <a:pt x="1114889" y="-40004"/>
                  <a:pt x="1322609" y="57615"/>
                  <a:pt x="1502664" y="0"/>
                </a:cubicBezTo>
                <a:cubicBezTo>
                  <a:pt x="1682719" y="-57615"/>
                  <a:pt x="1798044" y="32961"/>
                  <a:pt x="2028596" y="0"/>
                </a:cubicBezTo>
                <a:cubicBezTo>
                  <a:pt x="2259148" y="-32961"/>
                  <a:pt x="2340721" y="30405"/>
                  <a:pt x="2504440" y="0"/>
                </a:cubicBezTo>
                <a:cubicBezTo>
                  <a:pt x="2550663" y="112562"/>
                  <a:pt x="2453915" y="314588"/>
                  <a:pt x="2504440" y="523220"/>
                </a:cubicBezTo>
                <a:cubicBezTo>
                  <a:pt x="2346019" y="585591"/>
                  <a:pt x="2180460" y="520074"/>
                  <a:pt x="1953463" y="523220"/>
                </a:cubicBezTo>
                <a:cubicBezTo>
                  <a:pt x="1726466" y="526366"/>
                  <a:pt x="1555162" y="483965"/>
                  <a:pt x="1402486" y="523220"/>
                </a:cubicBezTo>
                <a:cubicBezTo>
                  <a:pt x="1249810" y="562475"/>
                  <a:pt x="1012124" y="515214"/>
                  <a:pt x="901598" y="523220"/>
                </a:cubicBezTo>
                <a:cubicBezTo>
                  <a:pt x="791072" y="531226"/>
                  <a:pt x="181301" y="497329"/>
                  <a:pt x="0" y="523220"/>
                </a:cubicBezTo>
                <a:cubicBezTo>
                  <a:pt x="-14919" y="381548"/>
                  <a:pt x="36509" y="207727"/>
                  <a:pt x="0" y="0"/>
                </a:cubicBezTo>
                <a:close/>
              </a:path>
              <a:path w="2504440" h="523220" stroke="0" extrusionOk="0">
                <a:moveTo>
                  <a:pt x="0" y="0"/>
                </a:moveTo>
                <a:cubicBezTo>
                  <a:pt x="172106" y="-53965"/>
                  <a:pt x="322323" y="15326"/>
                  <a:pt x="475844" y="0"/>
                </a:cubicBezTo>
                <a:cubicBezTo>
                  <a:pt x="629365" y="-15326"/>
                  <a:pt x="708632" y="38547"/>
                  <a:pt x="901598" y="0"/>
                </a:cubicBezTo>
                <a:cubicBezTo>
                  <a:pt x="1094564" y="-38547"/>
                  <a:pt x="1269121" y="38499"/>
                  <a:pt x="1452575" y="0"/>
                </a:cubicBezTo>
                <a:cubicBezTo>
                  <a:pt x="1636029" y="-38499"/>
                  <a:pt x="1694509" y="11874"/>
                  <a:pt x="1928419" y="0"/>
                </a:cubicBezTo>
                <a:cubicBezTo>
                  <a:pt x="2162329" y="-11874"/>
                  <a:pt x="2302807" y="59576"/>
                  <a:pt x="2504440" y="0"/>
                </a:cubicBezTo>
                <a:cubicBezTo>
                  <a:pt x="2553508" y="196768"/>
                  <a:pt x="2448649" y="382671"/>
                  <a:pt x="2504440" y="523220"/>
                </a:cubicBezTo>
                <a:cubicBezTo>
                  <a:pt x="2387865" y="532594"/>
                  <a:pt x="2242080" y="504810"/>
                  <a:pt x="2003552" y="523220"/>
                </a:cubicBezTo>
                <a:cubicBezTo>
                  <a:pt x="1765024" y="541630"/>
                  <a:pt x="1574468" y="516095"/>
                  <a:pt x="1452575" y="523220"/>
                </a:cubicBezTo>
                <a:cubicBezTo>
                  <a:pt x="1330682" y="530345"/>
                  <a:pt x="1189672" y="514483"/>
                  <a:pt x="1026820" y="523220"/>
                </a:cubicBezTo>
                <a:cubicBezTo>
                  <a:pt x="863969" y="531957"/>
                  <a:pt x="646506" y="511437"/>
                  <a:pt x="525932" y="523220"/>
                </a:cubicBezTo>
                <a:cubicBezTo>
                  <a:pt x="405358" y="535003"/>
                  <a:pt x="174315" y="516933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 err="1"/>
              <a:t>arth.tab</a:t>
            </a:r>
            <a:r>
              <a:rPr lang="en-CA" sz="1400" dirty="0"/>
              <a:t>  is a “table” object </a:t>
            </a:r>
            <a:r>
              <a:rPr lang="en-CA" sz="1400" dirty="0" err="1"/>
              <a:t>print.table</a:t>
            </a:r>
            <a:r>
              <a:rPr lang="en-CA" sz="1400" dirty="0"/>
              <a:t>() gives this output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</a:t>
            </a:r>
            <a:r>
              <a:rPr lang="en-CA" dirty="0">
                <a:solidFill>
                  <a:srgbClr val="0070C0"/>
                </a:solidFill>
              </a:rPr>
              <a:t>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>
                <a:solidFill>
                  <a:srgbClr val="0070C0"/>
                </a:solidFill>
              </a:rPr>
              <a:t>n</a:t>
            </a:r>
            <a:r>
              <a:rPr lang="en-CA" dirty="0">
                <a:solidFill>
                  <a:srgbClr val="0070C0"/>
                </a:solidFill>
              </a:rPr>
              <a:t>-way tables </a:t>
            </a:r>
            <a:r>
              <a:rPr lang="en-CA" dirty="0"/>
              <a:t>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</a:t>
            </a:r>
            <a:r>
              <a:rPr lang="en-CA" dirty="0">
                <a:solidFill>
                  <a:srgbClr val="0070C0"/>
                </a:solidFill>
              </a:rPr>
              <a:t>sequential</a:t>
            </a:r>
            <a:r>
              <a:rPr lang="en-CA" dirty="0"/>
              <a:t> models as variables are entered</a:t>
            </a:r>
          </a:p>
          <a:p>
            <a:pPr lvl="1"/>
            <a:r>
              <a:rPr lang="en-CA" dirty="0"/>
              <a:t>Show the </a:t>
            </a:r>
            <a:r>
              <a:rPr lang="en-CA" dirty="0">
                <a:solidFill>
                  <a:srgbClr val="0070C0"/>
                </a:solidFill>
              </a:rPr>
              <a:t>pattern</a:t>
            </a:r>
            <a:r>
              <a:rPr lang="en-CA" dirty="0"/>
              <a:t>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Fit the independence model,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0.0238  -0.0238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0.5014  -0.5972   0.0959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 residuals(), deviance(), </a:t>
            </a:r>
            <a:r>
              <a:rPr lang="en-US" dirty="0" err="1"/>
              <a:t>coef</a:t>
            </a:r>
            <a:r>
              <a:rPr lang="en-US" dirty="0"/>
              <a:t>(),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1299-2812-F9E4-7B30-FC2E45494DAE}"/>
              </a:ext>
            </a:extLst>
          </p:cNvPr>
          <p:cNvSpPr txBox="1"/>
          <p:nvPr/>
        </p:nvSpPr>
        <p:spPr>
          <a:xfrm>
            <a:off x="5791200" y="2819400"/>
            <a:ext cx="2504440" cy="523220"/>
          </a:xfrm>
          <a:custGeom>
            <a:avLst/>
            <a:gdLst>
              <a:gd name="connsiteX0" fmla="*/ 0 w 2504440"/>
              <a:gd name="connsiteY0" fmla="*/ 0 h 523220"/>
              <a:gd name="connsiteX1" fmla="*/ 475844 w 2504440"/>
              <a:gd name="connsiteY1" fmla="*/ 0 h 523220"/>
              <a:gd name="connsiteX2" fmla="*/ 976732 w 2504440"/>
              <a:gd name="connsiteY2" fmla="*/ 0 h 523220"/>
              <a:gd name="connsiteX3" fmla="*/ 1502664 w 2504440"/>
              <a:gd name="connsiteY3" fmla="*/ 0 h 523220"/>
              <a:gd name="connsiteX4" fmla="*/ 2028596 w 2504440"/>
              <a:gd name="connsiteY4" fmla="*/ 0 h 523220"/>
              <a:gd name="connsiteX5" fmla="*/ 2504440 w 2504440"/>
              <a:gd name="connsiteY5" fmla="*/ 0 h 523220"/>
              <a:gd name="connsiteX6" fmla="*/ 2504440 w 2504440"/>
              <a:gd name="connsiteY6" fmla="*/ 523220 h 523220"/>
              <a:gd name="connsiteX7" fmla="*/ 1953463 w 2504440"/>
              <a:gd name="connsiteY7" fmla="*/ 523220 h 523220"/>
              <a:gd name="connsiteX8" fmla="*/ 1402486 w 2504440"/>
              <a:gd name="connsiteY8" fmla="*/ 523220 h 523220"/>
              <a:gd name="connsiteX9" fmla="*/ 901598 w 2504440"/>
              <a:gd name="connsiteY9" fmla="*/ 523220 h 523220"/>
              <a:gd name="connsiteX10" fmla="*/ 0 w 2504440"/>
              <a:gd name="connsiteY10" fmla="*/ 523220 h 523220"/>
              <a:gd name="connsiteX11" fmla="*/ 0 w 250444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4440" h="523220" fill="none" extrusionOk="0">
                <a:moveTo>
                  <a:pt x="0" y="0"/>
                </a:moveTo>
                <a:cubicBezTo>
                  <a:pt x="117316" y="-47852"/>
                  <a:pt x="297237" y="29354"/>
                  <a:pt x="475844" y="0"/>
                </a:cubicBezTo>
                <a:cubicBezTo>
                  <a:pt x="654451" y="-29354"/>
                  <a:pt x="838575" y="40004"/>
                  <a:pt x="976732" y="0"/>
                </a:cubicBezTo>
                <a:cubicBezTo>
                  <a:pt x="1114889" y="-40004"/>
                  <a:pt x="1322609" y="57615"/>
                  <a:pt x="1502664" y="0"/>
                </a:cubicBezTo>
                <a:cubicBezTo>
                  <a:pt x="1682719" y="-57615"/>
                  <a:pt x="1798044" y="32961"/>
                  <a:pt x="2028596" y="0"/>
                </a:cubicBezTo>
                <a:cubicBezTo>
                  <a:pt x="2259148" y="-32961"/>
                  <a:pt x="2340721" y="30405"/>
                  <a:pt x="2504440" y="0"/>
                </a:cubicBezTo>
                <a:cubicBezTo>
                  <a:pt x="2550663" y="112562"/>
                  <a:pt x="2453915" y="314588"/>
                  <a:pt x="2504440" y="523220"/>
                </a:cubicBezTo>
                <a:cubicBezTo>
                  <a:pt x="2346019" y="585591"/>
                  <a:pt x="2180460" y="520074"/>
                  <a:pt x="1953463" y="523220"/>
                </a:cubicBezTo>
                <a:cubicBezTo>
                  <a:pt x="1726466" y="526366"/>
                  <a:pt x="1555162" y="483965"/>
                  <a:pt x="1402486" y="523220"/>
                </a:cubicBezTo>
                <a:cubicBezTo>
                  <a:pt x="1249810" y="562475"/>
                  <a:pt x="1012124" y="515214"/>
                  <a:pt x="901598" y="523220"/>
                </a:cubicBezTo>
                <a:cubicBezTo>
                  <a:pt x="791072" y="531226"/>
                  <a:pt x="181301" y="497329"/>
                  <a:pt x="0" y="523220"/>
                </a:cubicBezTo>
                <a:cubicBezTo>
                  <a:pt x="-14919" y="381548"/>
                  <a:pt x="36509" y="207727"/>
                  <a:pt x="0" y="0"/>
                </a:cubicBezTo>
                <a:close/>
              </a:path>
              <a:path w="2504440" h="523220" stroke="0" extrusionOk="0">
                <a:moveTo>
                  <a:pt x="0" y="0"/>
                </a:moveTo>
                <a:cubicBezTo>
                  <a:pt x="172106" y="-53965"/>
                  <a:pt x="322323" y="15326"/>
                  <a:pt x="475844" y="0"/>
                </a:cubicBezTo>
                <a:cubicBezTo>
                  <a:pt x="629365" y="-15326"/>
                  <a:pt x="708632" y="38547"/>
                  <a:pt x="901598" y="0"/>
                </a:cubicBezTo>
                <a:cubicBezTo>
                  <a:pt x="1094564" y="-38547"/>
                  <a:pt x="1269121" y="38499"/>
                  <a:pt x="1452575" y="0"/>
                </a:cubicBezTo>
                <a:cubicBezTo>
                  <a:pt x="1636029" y="-38499"/>
                  <a:pt x="1694509" y="11874"/>
                  <a:pt x="1928419" y="0"/>
                </a:cubicBezTo>
                <a:cubicBezTo>
                  <a:pt x="2162329" y="-11874"/>
                  <a:pt x="2302807" y="59576"/>
                  <a:pt x="2504440" y="0"/>
                </a:cubicBezTo>
                <a:cubicBezTo>
                  <a:pt x="2553508" y="196768"/>
                  <a:pt x="2448649" y="382671"/>
                  <a:pt x="2504440" y="523220"/>
                </a:cubicBezTo>
                <a:cubicBezTo>
                  <a:pt x="2387865" y="532594"/>
                  <a:pt x="2242080" y="504810"/>
                  <a:pt x="2003552" y="523220"/>
                </a:cubicBezTo>
                <a:cubicBezTo>
                  <a:pt x="1765024" y="541630"/>
                  <a:pt x="1574468" y="516095"/>
                  <a:pt x="1452575" y="523220"/>
                </a:cubicBezTo>
                <a:cubicBezTo>
                  <a:pt x="1330682" y="530345"/>
                  <a:pt x="1189672" y="514483"/>
                  <a:pt x="1026820" y="523220"/>
                </a:cubicBezTo>
                <a:cubicBezTo>
                  <a:pt x="863969" y="531957"/>
                  <a:pt x="646506" y="511437"/>
                  <a:pt x="525932" y="523220"/>
                </a:cubicBezTo>
                <a:cubicBezTo>
                  <a:pt x="405358" y="535003"/>
                  <a:pt x="174315" y="516933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The method </a:t>
            </a:r>
            <a:r>
              <a:rPr lang="en-CA" sz="1400" dirty="0" err="1"/>
              <a:t>print.loglm</a:t>
            </a:r>
            <a:r>
              <a:rPr lang="en-CA" sz="1400" dirty="0"/>
              <a:t>() gives this output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arth.mod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interpolate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glm</a:t>
            </a:r>
            <a:r>
              <a:rPr lang="en-US" sz="2000" dirty="0"/>
              <a:t>() for loglinear models easiest w/ the data as a </a:t>
            </a:r>
            <a:r>
              <a:rPr lang="en-US" sz="2000" dirty="0" err="1"/>
              <a:t>data.frame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0070C0"/>
                </a:solidFill>
              </a:rPr>
              <a:t>frequency</a:t>
            </a:r>
            <a:r>
              <a:rPr lang="en-US" sz="2000" dirty="0"/>
              <a:t> form, </a:t>
            </a:r>
            <a:r>
              <a:rPr lang="en-US" sz="2000" dirty="0">
                <a:solidFill>
                  <a:srgbClr val="0070C0"/>
                </a:solidFill>
              </a:rPr>
              <a:t>family=</a:t>
            </a:r>
            <a:r>
              <a:rPr lang="en-US" sz="2000" dirty="0" err="1">
                <a:solidFill>
                  <a:srgbClr val="0070C0"/>
                </a:solidFill>
              </a:rPr>
              <a:t>poisson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E1C5-EB67-938A-0B79-465FEA60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permute(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869D5-7FD7-BF4A-DFF8-DB55C035E712}"/>
              </a:ext>
            </a:extLst>
          </p:cNvPr>
          <p:cNvSpPr txBox="1"/>
          <p:nvPr/>
        </p:nvSpPr>
        <p:spPr>
          <a:xfrm>
            <a:off x="3581400" y="4419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Correspondence analysis </a:t>
            </a:r>
            <a:r>
              <a:rPr lang="en-CA" dirty="0"/>
              <a:t>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233FA-E504-47D7-BDAE-732DA01BDBE3}"/>
              </a:ext>
            </a:extLst>
          </p:cNvPr>
          <p:cNvSpPr txBox="1"/>
          <p:nvPr/>
        </p:nvSpPr>
        <p:spPr>
          <a:xfrm>
            <a:off x="6248400" y="1981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main cluster was very prevalent in 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386D-8E70-4FD1-8CB8-7A894F1D55D9}"/>
              </a:ext>
            </a:extLst>
          </p:cNvPr>
          <p:cNvSpPr txBox="1"/>
          <p:nvPr/>
        </p:nvSpPr>
        <p:spPr>
          <a:xfrm>
            <a:off x="6248400" y="4343400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species became prominent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821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</a:t>
            </a:r>
            <a:r>
              <a:rPr lang="en-CA" dirty="0">
                <a:solidFill>
                  <a:srgbClr val="0070C0"/>
                </a:solidFill>
              </a:rPr>
              <a:t>recursive</a:t>
            </a:r>
            <a:r>
              <a:rPr lang="en-CA" dirty="0"/>
              <a:t>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</a:t>
            </a:r>
            <a:r>
              <a:rPr lang="en-US" sz="2400" dirty="0">
                <a:solidFill>
                  <a:srgbClr val="0070C0"/>
                </a:solidFill>
              </a:rPr>
              <a:t>smallest</a:t>
            </a:r>
            <a:r>
              <a:rPr lang="en-US" sz="2400" dirty="0"/>
              <a:t>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e.g.,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pPr lvl="1"/>
            <a:r>
              <a:rPr lang="en-US" sz="2000" dirty="0"/>
              <a:t>Do we need all those interaction terms?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Hierarchical</a:t>
            </a:r>
            <a:r>
              <a:rPr lang="en-US" sz="2400" dirty="0"/>
              <a:t> models</a:t>
            </a:r>
          </a:p>
          <a:p>
            <a:pPr lvl="1"/>
            <a:r>
              <a:rPr lang="en-US" sz="2000" dirty="0"/>
              <a:t>Most loglinear models are taken to be hierarchical: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</a:t>
            </a:r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lower order terms </a:t>
            </a:r>
            <a:r>
              <a:rPr lang="en-US" sz="2000" dirty="0">
                <a:sym typeface="Symbol" panose="05050102010706020507" pitchFamily="18" charset="2"/>
              </a:rPr>
              <a:t>included</a:t>
            </a:r>
          </a:p>
          <a:p>
            <a:pPr lvl="2"/>
            <a:r>
              <a:rPr lang="en-CA" sz="1600" dirty="0">
                <a:sym typeface="Symbol" panose="05050102010706020507" pitchFamily="18" charset="2"/>
              </a:rPr>
              <a:t>Why: principle of </a:t>
            </a:r>
            <a:r>
              <a:rPr lang="en-CA" sz="1600" dirty="0">
                <a:solidFill>
                  <a:srgbClr val="0070C0"/>
                </a:solidFill>
                <a:sym typeface="Symbol" panose="05050102010706020507" pitchFamily="18" charset="2"/>
              </a:rPr>
              <a:t>marginality</a:t>
            </a:r>
            <a:r>
              <a:rPr lang="en-CA" sz="1600" dirty="0">
                <a:sym typeface="Symbol" panose="05050102010706020507" pitchFamily="18" charset="2"/>
              </a:rPr>
              <a:t>– hard to interpret w/o low order relatives</a:t>
            </a:r>
            <a:endParaRPr lang="en-US" sz="1600" dirty="0">
              <a:sym typeface="Symbol" panose="05050102010706020507" pitchFamily="18" charset="2"/>
            </a:endParaRPr>
          </a:p>
          <a:p>
            <a:r>
              <a:rPr lang="en-US" sz="2400" dirty="0"/>
              <a:t>Thus, a shorthand notation for a loglinear model lists only the </a:t>
            </a:r>
            <a:r>
              <a:rPr lang="en-US" sz="2400" dirty="0">
                <a:solidFill>
                  <a:srgbClr val="0070C0"/>
                </a:solidFill>
              </a:rPr>
              <a:t>high-order</a:t>
            </a:r>
            <a:r>
              <a:rPr lang="en-US" sz="2400" dirty="0"/>
              <a:t> terms. For example: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[ABC] 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A + B + C + AB + AC + BC </a:t>
            </a:r>
            <a:r>
              <a:rPr lang="en-US" sz="2400" dirty="0">
                <a:sym typeface="Symbol" panose="05050102010706020507" pitchFamily="18" charset="2"/>
              </a:rPr>
              <a:t>+ ABC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[AB][AC] 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A + B + C </a:t>
            </a:r>
            <a:r>
              <a:rPr lang="en-US" sz="2400" dirty="0">
                <a:sym typeface="Symbol" panose="05050102010706020507" pitchFamily="18" charset="2"/>
              </a:rPr>
              <a:t>+ AB + AC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8C-399F-8852-5E4F-74F6E3C9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Association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A5E28B-ACA7-6CD4-8D50-DDB1B36D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472315"/>
          </a:xfrm>
        </p:spPr>
        <p:txBody>
          <a:bodyPr/>
          <a:lstStyle/>
          <a:p>
            <a:r>
              <a:rPr lang="en-CA" sz="2800" dirty="0"/>
              <a:t>An association graph represents variables in an </a:t>
            </a:r>
            <a:r>
              <a:rPr lang="en-CA" sz="2800" i="1" dirty="0"/>
              <a:t>n</a:t>
            </a:r>
            <a:r>
              <a:rPr lang="en-CA" sz="2800" dirty="0"/>
              <a:t>-way frequency table by an </a:t>
            </a:r>
            <a:r>
              <a:rPr lang="en-CA" sz="2800" dirty="0">
                <a:solidFill>
                  <a:srgbClr val="0070C0"/>
                </a:solidFill>
              </a:rPr>
              <a:t>undirected graph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Nodes are the variables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Edges are first-order (2-way) </a:t>
            </a:r>
            <a:r>
              <a:rPr lang="en-CA" dirty="0">
                <a:solidFill>
                  <a:srgbClr val="0070C0"/>
                </a:solidFill>
              </a:rPr>
              <a:t>associations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 two variables are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independent</a:t>
            </a:r>
            <a:r>
              <a:rPr lang="en-CA" dirty="0">
                <a:sym typeface="Symbol" panose="05050102010706020507" pitchFamily="18" charset="2"/>
              </a:rPr>
              <a:t> if not joined by an edge</a:t>
            </a:r>
            <a:endParaRPr lang="en-CA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7BBA9-B22D-223A-8708-A86B45B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E69581-9F10-0C6F-E522-9C1F1941BE37}"/>
              </a:ext>
            </a:extLst>
          </p:cNvPr>
          <p:cNvGrpSpPr/>
          <p:nvPr/>
        </p:nvGrpSpPr>
        <p:grpSpPr>
          <a:xfrm>
            <a:off x="762000" y="4191000"/>
            <a:ext cx="1892210" cy="1046955"/>
            <a:chOff x="762000" y="4191000"/>
            <a:chExt cx="1892210" cy="10469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1A44BF-6563-4E10-1636-AED098BB437F}"/>
                </a:ext>
              </a:extLst>
            </p:cNvPr>
            <p:cNvGrpSpPr/>
            <p:nvPr/>
          </p:nvGrpSpPr>
          <p:grpSpPr>
            <a:xfrm>
              <a:off x="762000" y="4191000"/>
              <a:ext cx="609600" cy="504000"/>
              <a:chOff x="1699800" y="4525200"/>
              <a:chExt cx="609600" cy="504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A0C80D-598E-5199-049F-F3B3C6B6A3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6C2C41-5D36-F8C3-F3EA-E5D575DAE585}"/>
                  </a:ext>
                </a:extLst>
              </p:cNvPr>
              <p:cNvSpPr txBox="1"/>
              <p:nvPr/>
            </p:nvSpPr>
            <p:spPr>
              <a:xfrm>
                <a:off x="1699800" y="4546367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2827D8-9324-8EDF-DA32-6B7C4DDA824E}"/>
                </a:ext>
              </a:extLst>
            </p:cNvPr>
            <p:cNvGrpSpPr/>
            <p:nvPr/>
          </p:nvGrpSpPr>
          <p:grpSpPr>
            <a:xfrm>
              <a:off x="2044610" y="4191000"/>
              <a:ext cx="609600" cy="504000"/>
              <a:chOff x="2982410" y="4525200"/>
              <a:chExt cx="609600" cy="504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AE9704-9D6E-C35A-29DA-71D75A2C2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0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F4772-785E-FE52-75E2-40980ED1AF2A}"/>
                  </a:ext>
                </a:extLst>
              </p:cNvPr>
              <p:cNvSpPr txBox="1"/>
              <p:nvPr/>
            </p:nvSpPr>
            <p:spPr>
              <a:xfrm>
                <a:off x="2982410" y="452520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B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1C15BB-13A8-E88A-DB62-38C448C2BDD7}"/>
                </a:ext>
              </a:extLst>
            </p:cNvPr>
            <p:cNvSpPr txBox="1"/>
            <p:nvPr/>
          </p:nvSpPr>
          <p:spPr>
            <a:xfrm>
              <a:off x="1195800" y="4837845"/>
              <a:ext cx="10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[A] [B]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492191-83AA-EADF-3E95-13A7D79596C6}"/>
              </a:ext>
            </a:extLst>
          </p:cNvPr>
          <p:cNvGrpSpPr/>
          <p:nvPr/>
        </p:nvGrpSpPr>
        <p:grpSpPr>
          <a:xfrm>
            <a:off x="3657600" y="4191000"/>
            <a:ext cx="1892210" cy="1043150"/>
            <a:chOff x="3657600" y="4191000"/>
            <a:chExt cx="1892210" cy="1043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AED4B1-FF99-2EF1-917C-FAA2BF6E015F}"/>
                </a:ext>
              </a:extLst>
            </p:cNvPr>
            <p:cNvGrpSpPr/>
            <p:nvPr/>
          </p:nvGrpSpPr>
          <p:grpSpPr>
            <a:xfrm>
              <a:off x="3657600" y="4191000"/>
              <a:ext cx="609600" cy="504000"/>
              <a:chOff x="1699800" y="4525200"/>
              <a:chExt cx="609600" cy="504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1D8055D-3559-3090-322E-AEC0FD9492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C915E3-8120-AF41-FF3C-56AB1A67A727}"/>
                  </a:ext>
                </a:extLst>
              </p:cNvPr>
              <p:cNvSpPr txBox="1"/>
              <p:nvPr/>
            </p:nvSpPr>
            <p:spPr>
              <a:xfrm>
                <a:off x="1699800" y="4546367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0CB129-20CC-2D93-0A83-5B8F9C7CF15F}"/>
                </a:ext>
              </a:extLst>
            </p:cNvPr>
            <p:cNvGrpSpPr/>
            <p:nvPr/>
          </p:nvGrpSpPr>
          <p:grpSpPr>
            <a:xfrm>
              <a:off x="4940210" y="4191000"/>
              <a:ext cx="609600" cy="504000"/>
              <a:chOff x="2982410" y="4525200"/>
              <a:chExt cx="609600" cy="504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3F9548-2818-7E52-672A-0003D026E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0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DEDED-6DF6-1A96-9E61-49459A57AEF4}"/>
                  </a:ext>
                </a:extLst>
              </p:cNvPr>
              <p:cNvSpPr txBox="1"/>
              <p:nvPr/>
            </p:nvSpPr>
            <p:spPr>
              <a:xfrm>
                <a:off x="2982410" y="452520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B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3088B-9113-3D76-3232-DC87C5169A16}"/>
                </a:ext>
              </a:extLst>
            </p:cNvPr>
            <p:cNvSpPr txBox="1"/>
            <p:nvPr/>
          </p:nvSpPr>
          <p:spPr>
            <a:xfrm>
              <a:off x="4125408" y="4834040"/>
              <a:ext cx="10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[A B]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3562AF-5C0D-78C5-E301-9DA72E573904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267200" y="4433408"/>
              <a:ext cx="719310" cy="95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B469A9-E831-00F9-898F-78D33014A4C6}"/>
              </a:ext>
            </a:extLst>
          </p:cNvPr>
          <p:cNvGrpSpPr/>
          <p:nvPr/>
        </p:nvGrpSpPr>
        <p:grpSpPr>
          <a:xfrm>
            <a:off x="6248400" y="3886200"/>
            <a:ext cx="1892210" cy="2202363"/>
            <a:chOff x="6248400" y="3886200"/>
            <a:chExt cx="1892210" cy="220236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371236-517E-E757-6A3A-78B386AC8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309" y="4144753"/>
              <a:ext cx="814802" cy="173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9D6F01-0619-5106-C1BE-C02F022481A8}"/>
                </a:ext>
              </a:extLst>
            </p:cNvPr>
            <p:cNvGrpSpPr/>
            <p:nvPr/>
          </p:nvGrpSpPr>
          <p:grpSpPr>
            <a:xfrm>
              <a:off x="6248400" y="3886200"/>
              <a:ext cx="1892210" cy="2202363"/>
              <a:chOff x="6248400" y="3886200"/>
              <a:chExt cx="1892210" cy="220236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D26D7E0-8615-EEC3-4CAD-26A5D45C6252}"/>
                  </a:ext>
                </a:extLst>
              </p:cNvPr>
              <p:cNvGrpSpPr/>
              <p:nvPr/>
            </p:nvGrpSpPr>
            <p:grpSpPr>
              <a:xfrm>
                <a:off x="6248400" y="3886200"/>
                <a:ext cx="609600" cy="504000"/>
                <a:chOff x="1699800" y="4525200"/>
                <a:chExt cx="609600" cy="504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BDD314C-967A-91F6-6971-0D975CE0B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993373F-09A9-0A4E-C8DD-1DFA1E7A3388}"/>
                    </a:ext>
                  </a:extLst>
                </p:cNvPr>
                <p:cNvSpPr txBox="1"/>
                <p:nvPr/>
              </p:nvSpPr>
              <p:spPr>
                <a:xfrm>
                  <a:off x="1699800" y="4546367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A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6CC6FA-D626-1557-41A6-B1D4EAC6486A}"/>
                  </a:ext>
                </a:extLst>
              </p:cNvPr>
              <p:cNvGrpSpPr/>
              <p:nvPr/>
            </p:nvGrpSpPr>
            <p:grpSpPr>
              <a:xfrm>
                <a:off x="7531010" y="3886200"/>
                <a:ext cx="609600" cy="504000"/>
                <a:chOff x="2982410" y="4525200"/>
                <a:chExt cx="609600" cy="504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A009BDA-AEB2-290C-62DE-34511A1163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480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1AA8C64-6D1B-2E2A-8D89-9ED12FDC1AD2}"/>
                    </a:ext>
                  </a:extLst>
                </p:cNvPr>
                <p:cNvSpPr txBox="1"/>
                <p:nvPr/>
              </p:nvSpPr>
              <p:spPr>
                <a:xfrm>
                  <a:off x="2982410" y="4525200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B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3F53B24-A372-F99B-4AE4-C654C852EF3C}"/>
                  </a:ext>
                </a:extLst>
              </p:cNvPr>
              <p:cNvGrpSpPr/>
              <p:nvPr/>
            </p:nvGrpSpPr>
            <p:grpSpPr>
              <a:xfrm>
                <a:off x="6858780" y="5049267"/>
                <a:ext cx="609600" cy="504000"/>
                <a:chOff x="1699800" y="4525200"/>
                <a:chExt cx="609600" cy="5040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FFE67EF-B0F9-6148-46E4-DE64781713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D767801-2E8C-A60D-01EB-7661B3963030}"/>
                    </a:ext>
                  </a:extLst>
                </p:cNvPr>
                <p:cNvSpPr txBox="1"/>
                <p:nvPr/>
              </p:nvSpPr>
              <p:spPr>
                <a:xfrm>
                  <a:off x="1699800" y="4546367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C</a:t>
                  </a: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AC5CDE-1CC7-E61B-798A-DA861BCA9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8895" y="4390199"/>
                <a:ext cx="383790" cy="703519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9866BE-8860-08F0-416E-1A13F64E8B51}"/>
                  </a:ext>
                </a:extLst>
              </p:cNvPr>
              <p:cNvSpPr txBox="1"/>
              <p:nvPr/>
            </p:nvSpPr>
            <p:spPr>
              <a:xfrm>
                <a:off x="6488085" y="5688453"/>
                <a:ext cx="1350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[A B] [</a:t>
                </a:r>
                <a:r>
                  <a:rPr lang="en-CA" sz="2000" b="1" dirty="0"/>
                  <a:t>A C</a:t>
                </a:r>
                <a:r>
                  <a:rPr lang="en-CA" sz="2000" dirty="0"/>
                  <a:t>]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609FD3-B662-663A-0FAE-7450E3CAA023}"/>
              </a:ext>
            </a:extLst>
          </p:cNvPr>
          <p:cNvSpPr txBox="1"/>
          <p:nvPr/>
        </p:nvSpPr>
        <p:spPr>
          <a:xfrm>
            <a:off x="914400" y="55626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Under-solved problem</a:t>
            </a:r>
            <a:r>
              <a:rPr lang="en-CA" dirty="0"/>
              <a:t>: Use an association graph to represent </a:t>
            </a:r>
            <a:r>
              <a:rPr lang="en-CA" dirty="0">
                <a:solidFill>
                  <a:srgbClr val="0070C0"/>
                </a:solidFill>
              </a:rPr>
              <a:t>strength</a:t>
            </a:r>
            <a:r>
              <a:rPr lang="en-CA" dirty="0"/>
              <a:t> of conditional associations or as a widget for model fitting</a:t>
            </a:r>
          </a:p>
        </p:txBody>
      </p:sp>
    </p:spTree>
    <p:extLst>
      <p:ext uri="{BB962C8B-B14F-4D97-AF65-F5344CB8AC3E}">
        <p14:creationId xmlns:p14="http://schemas.microsoft.com/office/powerpoint/2010/main" val="386217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FDA-CD21-EF88-A829-D8A441E6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types &amp; association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BCA76-C365-54E4-101B-C941076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A28C40D-8E3C-427D-EAC3-92756B90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7" y="1557960"/>
            <a:ext cx="6561905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D5D7B-C7B0-1EF2-244E-4351A7E7CE9C}"/>
              </a:ext>
            </a:extLst>
          </p:cNvPr>
          <p:cNvSpPr txBox="1"/>
          <p:nvPr/>
        </p:nvSpPr>
        <p:spPr>
          <a:xfrm>
            <a:off x="609600" y="457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e.g., Berkeley data</a:t>
            </a:r>
          </a:p>
          <a:p>
            <a:r>
              <a:rPr lang="en-CA" dirty="0" err="1"/>
              <a:t>loglm</a:t>
            </a:r>
            <a:r>
              <a:rPr lang="en-CA" dirty="0"/>
              <a:t>(~ (Admit + Gender) * Dept)</a:t>
            </a:r>
          </a:p>
          <a:p>
            <a:r>
              <a:rPr lang="en-CA" dirty="0" err="1"/>
              <a:t>loglm</a:t>
            </a:r>
            <a:r>
              <a:rPr lang="en-CA" dirty="0"/>
              <a:t>(~Admit*Dept + Gender * Dept)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774190-38C1-EF31-D7ED-69DEE44C6C87}"/>
              </a:ext>
            </a:extLst>
          </p:cNvPr>
          <p:cNvGrpSpPr/>
          <p:nvPr/>
        </p:nvGrpSpPr>
        <p:grpSpPr>
          <a:xfrm>
            <a:off x="4686300" y="4422811"/>
            <a:ext cx="3352800" cy="1791222"/>
            <a:chOff x="4686300" y="4422811"/>
            <a:chExt cx="3352800" cy="17912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FF49DA-445C-4457-C9CA-E8B1220303A1}"/>
                </a:ext>
              </a:extLst>
            </p:cNvPr>
            <p:cNvGrpSpPr/>
            <p:nvPr/>
          </p:nvGrpSpPr>
          <p:grpSpPr>
            <a:xfrm>
              <a:off x="5105400" y="4895295"/>
              <a:ext cx="2514600" cy="397000"/>
              <a:chOff x="762000" y="4648200"/>
              <a:chExt cx="2514600" cy="397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D89840-3373-FD96-8258-5455D366B627}"/>
                  </a:ext>
                </a:extLst>
              </p:cNvPr>
              <p:cNvGrpSpPr/>
              <p:nvPr/>
            </p:nvGrpSpPr>
            <p:grpSpPr>
              <a:xfrm>
                <a:off x="762000" y="4648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CDD4B15-EC85-AB43-3D3A-68F190B89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40E38A-76C1-58A7-FA66-3523EB85A0DB}"/>
                    </a:ext>
                  </a:extLst>
                </p:cNvPr>
                <p:cNvSpPr txBox="1"/>
                <p:nvPr/>
              </p:nvSpPr>
              <p:spPr>
                <a:xfrm>
                  <a:off x="1699800" y="4546366"/>
                  <a:ext cx="609600" cy="373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A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2A87ED1-1715-D8B4-2E9E-CFAE74F3EAEB}"/>
                  </a:ext>
                </a:extLst>
              </p:cNvPr>
              <p:cNvGrpSpPr/>
              <p:nvPr/>
            </p:nvGrpSpPr>
            <p:grpSpPr>
              <a:xfrm>
                <a:off x="1752600" y="4648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8B3A698-2776-00D8-6EBD-D6B69943C5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6204BC7-5C10-E594-F481-F57A27319D07}"/>
                    </a:ext>
                  </a:extLst>
                </p:cNvPr>
                <p:cNvSpPr txBox="1"/>
                <p:nvPr/>
              </p:nvSpPr>
              <p:spPr>
                <a:xfrm>
                  <a:off x="1699800" y="4546365"/>
                  <a:ext cx="609600" cy="447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D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C9F44C1-7EF3-FE85-1C81-0AB468EF8D96}"/>
                  </a:ext>
                </a:extLst>
              </p:cNvPr>
              <p:cNvGrpSpPr/>
              <p:nvPr/>
            </p:nvGrpSpPr>
            <p:grpSpPr>
              <a:xfrm>
                <a:off x="2743200" y="4664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CA43664-068B-759D-47A5-83DD838057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09EF98-98CB-B348-3A40-EB7E8527B582}"/>
                    </a:ext>
                  </a:extLst>
                </p:cNvPr>
                <p:cNvSpPr txBox="1"/>
                <p:nvPr/>
              </p:nvSpPr>
              <p:spPr>
                <a:xfrm>
                  <a:off x="1699800" y="4546365"/>
                  <a:ext cx="609600" cy="447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G</a:t>
                  </a:r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5EB3D1C-1CD2-D803-5543-3F8DD5171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400" y="4833477"/>
                <a:ext cx="4572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119B847-3371-2FCF-C337-43912D60D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4849477"/>
                <a:ext cx="4572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74FCA5-1658-94C7-0AC3-F39DC885F507}"/>
                </a:ext>
              </a:extLst>
            </p:cNvPr>
            <p:cNvSpPr txBox="1"/>
            <p:nvPr/>
          </p:nvSpPr>
          <p:spPr>
            <a:xfrm>
              <a:off x="4991100" y="4422811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Association graph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4F6242-2740-248E-37C3-16BC3C5106C9}"/>
                </a:ext>
              </a:extLst>
            </p:cNvPr>
            <p:cNvSpPr txBox="1"/>
            <p:nvPr/>
          </p:nvSpPr>
          <p:spPr>
            <a:xfrm>
              <a:off x="4686300" y="5506147"/>
              <a:ext cx="3352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Symbol" panose="05050102010706020507" pitchFamily="18" charset="2"/>
                <a:buChar char="®"/>
              </a:pPr>
              <a:r>
                <a:rPr lang="en-CA" sz="2000" dirty="0">
                  <a:sym typeface="Symbol" panose="05050102010706020507" pitchFamily="18" charset="2"/>
                </a:rPr>
                <a:t>A  G | D</a:t>
              </a:r>
            </a:p>
            <a:p>
              <a:pPr algn="ctr"/>
              <a:r>
                <a:rPr lang="en-CA" sz="2000" dirty="0">
                  <a:sym typeface="Symbol" panose="05050102010706020507" pitchFamily="18" charset="2"/>
                </a:rPr>
                <a:t>(just put your finger over D)</a:t>
              </a:r>
              <a:endParaRPr lang="en-CA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{ABC}, over some variable (C)?</a:t>
            </a:r>
          </a:p>
          <a:p>
            <a:r>
              <a:rPr lang="en-CA" sz="2400" dirty="0"/>
              <a:t>A: When the </a:t>
            </a:r>
            <a:r>
              <a:rPr lang="en-CA" sz="2400" dirty="0">
                <a:solidFill>
                  <a:srgbClr val="0070C0"/>
                </a:solidFill>
              </a:rPr>
              <a:t>marginal</a:t>
            </a:r>
            <a:r>
              <a:rPr lang="en-CA" sz="2400" dirty="0"/>
              <a:t> association of AB is the same as the </a:t>
            </a:r>
            <a:r>
              <a:rPr lang="en-CA" sz="2400" dirty="0">
                <a:solidFill>
                  <a:srgbClr val="0070C0"/>
                </a:solidFill>
              </a:rPr>
              <a:t>conditional</a:t>
            </a:r>
            <a:r>
              <a:rPr lang="en-CA" sz="2400" dirty="0"/>
              <a:t>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[Admit, Gender]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Conditional association [Admit, Gender | Dept] ≠ marginal [A, G]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FAF4-BA1E-8EBB-050A-CEBB9546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Higher-way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1904-9674-663A-CA56-D3BCF217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7526-6E18-4D6F-9C25-BF50D500FCF9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DaytonSurvey</a:t>
            </a:r>
            <a:r>
              <a:rPr lang="en-CA" dirty="0"/>
              <a:t> data: A 2</a:t>
            </a:r>
            <a:r>
              <a:rPr lang="en-CA" baseline="30000" dirty="0"/>
              <a:t>5</a:t>
            </a:r>
            <a:r>
              <a:rPr lang="en-CA" dirty="0"/>
              <a:t> table</a:t>
            </a:r>
          </a:p>
          <a:p>
            <a:r>
              <a:rPr lang="en-CA" dirty="0"/>
              <a:t>2,276 HS seniors asked if they had ever used cigarettes, alcohol, or marijuana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FD56-A441-8352-35B9-8F3C20837E75}"/>
              </a:ext>
            </a:extLst>
          </p:cNvPr>
          <p:cNvSpPr txBox="1"/>
          <p:nvPr/>
        </p:nvSpPr>
        <p:spPr>
          <a:xfrm>
            <a:off x="476250" y="1905000"/>
            <a:ext cx="53340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cigarette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            No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alcohol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    No     Yes      No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marijuana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No Yes  No Yes  No Yes  No</a:t>
            </a:r>
          </a:p>
          <a:p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race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female white           405 268   1  17  13 218   1 117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23  23   0   1   2  19   0  12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male   white           453 228   1  17  28 201   1 133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30  19   1   8   1  18   0 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A6373-B9B4-F8BA-0247-110F6F7E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448493"/>
            <a:ext cx="3123809" cy="2847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3E1FC-4EED-566B-2814-5B26D670E92F}"/>
              </a:ext>
            </a:extLst>
          </p:cNvPr>
          <p:cNvSpPr txBox="1"/>
          <p:nvPr/>
        </p:nvSpPr>
        <p:spPr>
          <a:xfrm>
            <a:off x="457200" y="3579674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Suppose we wish to fit the model:</a:t>
            </a:r>
          </a:p>
          <a:p>
            <a:r>
              <a:rPr lang="en-CA" dirty="0"/>
              <a:t>   [A M] [A C] [M C]   [A R] [A G] [R G]</a:t>
            </a:r>
          </a:p>
          <a:p>
            <a:endParaRPr lang="en-CA" dirty="0"/>
          </a:p>
          <a:p>
            <a:r>
              <a:rPr lang="en-CA" dirty="0"/>
              <a:t>The association graph implies:</a:t>
            </a:r>
          </a:p>
          <a:p>
            <a:endParaRPr lang="en-CA" dirty="0"/>
          </a:p>
          <a:p>
            <a:r>
              <a:rPr lang="en-CA" dirty="0"/>
              <a:t>{race, gender} </a:t>
            </a:r>
            <a:r>
              <a:rPr lang="en-CA" sz="1800" dirty="0">
                <a:sym typeface="Symbol" panose="05050102010706020507" pitchFamily="18" charset="2"/>
              </a:rPr>
              <a:t> {marijuana, cigarette} | alcohol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If it fits, we can collapse the table over {race, gender} to study associations among A, M &amp; C.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70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restrictive</a:t>
            </a:r>
            <a:r>
              <a:rPr lang="en-CA" sz="2000" dirty="0">
                <a:sym typeface="Symbol" panose="05050102010706020507" pitchFamily="18" charset="2"/>
              </a:rPr>
              <a:t>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saturated</a:t>
            </a:r>
            <a:r>
              <a:rPr lang="en-CA" sz="2000" dirty="0">
                <a:sym typeface="Symbol" panose="05050102010706020507" pitchFamily="18" charset="2"/>
              </a:rPr>
              <a:t>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</a:t>
            </a:r>
            <a:r>
              <a:rPr lang="en-CA" dirty="0">
                <a:solidFill>
                  <a:srgbClr val="0070C0"/>
                </a:solidFill>
              </a:rPr>
              <a:t>decrease</a:t>
            </a:r>
            <a:r>
              <a:rPr lang="en-CA" dirty="0"/>
              <a:t> in G</a:t>
            </a:r>
            <a:r>
              <a:rPr lang="en-CA" baseline="30000" dirty="0"/>
              <a:t>2</a:t>
            </a:r>
            <a:r>
              <a:rPr lang="en-CA" dirty="0"/>
              <a:t>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Absolute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Fit the model of mutual independence, using </a:t>
            </a:r>
            <a:r>
              <a:rPr lang="en-CA" sz="2400" dirty="0" err="1"/>
              <a:t>loglm</a:t>
            </a:r>
            <a:r>
              <a:rPr lang="en-CA" sz="2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6262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+ Dept + 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881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4456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* (Dept + Gender)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+ (Dept * Gender)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759875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~(</a:t>
            </a:r>
            <a:r>
              <a:rPr lang="en-CA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)^2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95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are nested. Compare with </a:t>
            </a:r>
            <a:r>
              <a:rPr lang="en-CA" sz="2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These are tests of </a:t>
            </a:r>
            <a:r>
              <a:rPr lang="en-CA" sz="2000" dirty="0">
                <a:solidFill>
                  <a:srgbClr val="0070C0"/>
                </a:solidFill>
              </a:rPr>
              <a:t>relative fit</a:t>
            </a:r>
            <a:r>
              <a:rPr lang="en-CA" sz="2000" dirty="0"/>
              <a:t>, </a:t>
            </a:r>
            <a:r>
              <a:rPr lang="en-CA" sz="2000" dirty="0">
                <a:sym typeface="Symbol" panose="05050102010706020507" pitchFamily="18" charset="2"/>
              </a:rPr>
              <a:t>G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</a:t>
            </a:r>
            <a:r>
              <a:rPr lang="en-CA" sz="2000" dirty="0"/>
              <a:t> G</a:t>
            </a:r>
            <a:r>
              <a:rPr lang="en-CA" sz="2000" baseline="30000" dirty="0"/>
              <a:t>2</a:t>
            </a:r>
            <a:r>
              <a:rPr lang="en-CA" sz="2000" dirty="0"/>
              <a:t> (M</a:t>
            </a:r>
            <a:r>
              <a:rPr lang="en-CA" sz="2000" baseline="-25000" dirty="0"/>
              <a:t>i</a:t>
            </a:r>
            <a:r>
              <a:rPr lang="en-CA" sz="2000" dirty="0"/>
              <a:t> | M</a:t>
            </a:r>
            <a:r>
              <a:rPr lang="en-CA" sz="2000" baseline="-25000" dirty="0"/>
              <a:t>i-1</a:t>
            </a:r>
            <a:r>
              <a:rPr lang="en-CA" sz="20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r>
              <a:rPr lang="en-CA" dirty="0"/>
              <a:t>: AIC &amp; BIC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</a:t>
            </a:r>
            <a:r>
              <a:rPr lang="en-CA" dirty="0">
                <a:solidFill>
                  <a:srgbClr val="0070C0"/>
                </a:solidFill>
              </a:rPr>
              <a:t>background</a:t>
            </a:r>
            <a:r>
              <a:rPr lang="en-CA" dirty="0"/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42565-6756-0A29-B519-EF552ECD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response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7495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11062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237488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Allows/fits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2E090D-CB4D-1B71-500D-090A09D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 an association term…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1419857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</a:t>
            </a:r>
            <a:r>
              <a:rPr lang="en-CA" sz="1600" dirty="0">
                <a:solidFill>
                  <a:srgbClr val="FF0000"/>
                </a:solidFill>
              </a:rPr>
              <a:t>highlighting</a:t>
            </a:r>
            <a:r>
              <a:rPr lang="en-CA" sz="1600" dirty="0"/>
              <a:t>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B830F-1A77-A90E-669A-26552E66B420}"/>
              </a:ext>
            </a:extLst>
          </p:cNvPr>
          <p:cNvSpPr/>
          <p:nvPr/>
        </p:nvSpPr>
        <p:spPr>
          <a:xfrm>
            <a:off x="914400" y="3293851"/>
            <a:ext cx="1828800" cy="833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63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CFAE-1BF0-4160-B1C7-C6379978A066}"/>
              </a:ext>
            </a:extLst>
          </p:cNvPr>
          <p:cNvSpPr/>
          <p:nvPr/>
        </p:nvSpPr>
        <p:spPr>
          <a:xfrm>
            <a:off x="44958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59F66-3210-42FE-8BD6-092F0A3F3F5A}"/>
              </a:ext>
            </a:extLst>
          </p:cNvPr>
          <p:cNvSpPr/>
          <p:nvPr/>
        </p:nvSpPr>
        <p:spPr>
          <a:xfrm>
            <a:off x="3124200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BE28E-6F61-445A-B523-B0A995C88D95}"/>
              </a:ext>
            </a:extLst>
          </p:cNvPr>
          <p:cNvSpPr/>
          <p:nvPr/>
        </p:nvSpPr>
        <p:spPr>
          <a:xfrm>
            <a:off x="4495398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</a:t>
            </a:r>
            <a:r>
              <a:rPr lang="en-CA" dirty="0">
                <a:solidFill>
                  <a:srgbClr val="0070C0"/>
                </a:solidFill>
              </a:rPr>
              <a:t>baseline</a:t>
            </a:r>
            <a:r>
              <a:rPr lang="en-CA" dirty="0"/>
              <a:t>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(15) </a:t>
            </a:r>
            <a:r>
              <a:rPr lang="en-CA" dirty="0"/>
              <a:t>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 </a:t>
            </a:r>
            <a:r>
              <a:rPr lang="en-CA" baseline="-25000" dirty="0"/>
              <a:t>(4) </a:t>
            </a:r>
            <a:r>
              <a:rPr lang="en-CA" dirty="0"/>
              <a:t>= 1.69, p=0.79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FFE80-3B0B-42C5-9E64-3F81148B8EE2}"/>
              </a:ext>
            </a:extLst>
          </p:cNvPr>
          <p:cNvSpPr txBox="1"/>
          <p:nvPr/>
        </p:nvSpPr>
        <p:spPr>
          <a:xfrm>
            <a:off x="5943600" y="42672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accepting this, should compare models, and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18288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A4565-6F4D-7B81-7152-D721720DBC6B}"/>
              </a:ext>
            </a:extLst>
          </p:cNvPr>
          <p:cNvSpPr txBox="1"/>
          <p:nvPr/>
        </p:nvSpPr>
        <p:spPr>
          <a:xfrm>
            <a:off x="457200" y="6019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Please help me interpret these results </a:t>
            </a:r>
            <a:r>
              <a:rPr lang="en-CA" dirty="0">
                <a:sym typeface="Wingdings" panose="05000000000000000000" pitchFamily="2" charset="2"/>
              </a:rPr>
              <a:t>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68CE1-E1E0-2CBC-C819-60C3170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Historical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E10F-5529-F424-BBFA-1448FC19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5E50A9E-2714-57A9-884F-47243AC8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96" y="274638"/>
            <a:ext cx="484670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4A31C-F887-70D7-2D5A-AC38E060332D}"/>
              </a:ext>
            </a:extLst>
          </p:cNvPr>
          <p:cNvSpPr txBox="1"/>
          <p:nvPr/>
        </p:nvSpPr>
        <p:spPr>
          <a:xfrm>
            <a:off x="457200" y="12954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i="1" dirty="0"/>
              <a:t>Titanic</a:t>
            </a:r>
            <a:r>
              <a:rPr lang="en-CA" dirty="0"/>
              <a:t> sank on Apr. 15, 1912</a:t>
            </a:r>
          </a:p>
          <a:p>
            <a:endParaRPr lang="en-CA" dirty="0"/>
          </a:p>
          <a:p>
            <a:r>
              <a:rPr lang="en-CA" dirty="0"/>
              <a:t>On May 4, the technical illustrator, G. </a:t>
            </a:r>
            <a:r>
              <a:rPr lang="en-CA" dirty="0" err="1"/>
              <a:t>Bron</a:t>
            </a:r>
            <a:r>
              <a:rPr lang="en-CA" dirty="0"/>
              <a:t> published this graph in </a:t>
            </a:r>
            <a:r>
              <a:rPr lang="en-CA" i="1" dirty="0"/>
              <a:t>The Sphere</a:t>
            </a:r>
            <a:r>
              <a:rPr lang="en-CA" dirty="0"/>
              <a:t>, a popular magazine.</a:t>
            </a:r>
          </a:p>
          <a:p>
            <a:endParaRPr lang="en-CA" dirty="0"/>
          </a:p>
          <a:p>
            <a:r>
              <a:rPr lang="en-CA" dirty="0"/>
              <a:t>He used a remarkably modern graph to show the differences in survival by class, gender &amp;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D7F6A-3232-BEC3-9604-0DCE691E996E}"/>
              </a:ext>
            </a:extLst>
          </p:cNvPr>
          <p:cNvSpPr txBox="1"/>
          <p:nvPr/>
        </p:nvSpPr>
        <p:spPr>
          <a:xfrm>
            <a:off x="381000" y="5715000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Read the story:</a:t>
            </a:r>
          </a:p>
          <a:p>
            <a:r>
              <a:rPr lang="en-CA" sz="1400" dirty="0"/>
              <a:t>Friendly, </a:t>
            </a:r>
            <a:r>
              <a:rPr lang="en-CA" sz="1400" dirty="0" err="1"/>
              <a:t>Symanzik,Onder</a:t>
            </a:r>
            <a:r>
              <a:rPr lang="en-CA" sz="1400" dirty="0"/>
              <a:t>, </a:t>
            </a:r>
            <a:r>
              <a:rPr lang="en-CA" sz="1400" dirty="0">
                <a:hlinkClick r:id="rId3"/>
              </a:rPr>
              <a:t>Visualizing the Titanic Disaster</a:t>
            </a:r>
            <a:r>
              <a:rPr lang="en-CA" sz="1400" dirty="0"/>
              <a:t>, </a:t>
            </a:r>
            <a:r>
              <a:rPr lang="en-CA" sz="1400" i="1" dirty="0"/>
              <a:t>Significance</a:t>
            </a:r>
            <a:r>
              <a:rPr lang="en-CA" sz="1400" dirty="0"/>
              <a:t>, Feb., 2019</a:t>
            </a:r>
          </a:p>
        </p:txBody>
      </p:sp>
    </p:spTree>
    <p:extLst>
      <p:ext uri="{BB962C8B-B14F-4D97-AF65-F5344CB8AC3E}">
        <p14:creationId xmlns:p14="http://schemas.microsoft.com/office/powerpoint/2010/main" val="3942525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876E-9D04-2E77-77AD-63B56D92547F}"/>
              </a:ext>
            </a:extLst>
          </p:cNvPr>
          <p:cNvSpPr txBox="1"/>
          <p:nvPr/>
        </p:nvSpPr>
        <p:spPr>
          <a:xfrm>
            <a:off x="533400" y="60960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(1999), </a:t>
            </a:r>
            <a:r>
              <a:rPr lang="en-CA" sz="1400" dirty="0">
                <a:hlinkClick r:id="rId3"/>
              </a:rPr>
              <a:t>Extending Mosaic Displays: Marginal, Conditional, and Partial Views of Categorical Data</a:t>
            </a:r>
            <a:r>
              <a:rPr lang="en-CA" sz="1400" dirty="0"/>
              <a:t>, </a:t>
            </a:r>
            <a:r>
              <a:rPr lang="en-CA" sz="1400" i="1" dirty="0"/>
              <a:t>JCGS</a:t>
            </a:r>
            <a:r>
              <a:rPr lang="en-CA" sz="1400" dirty="0"/>
              <a:t>, 8:3, 373-395, DOI: 10.1080/10618600.1999.10474820 </a:t>
            </a:r>
          </a:p>
        </p:txBody>
      </p:sp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284DA-0183-47F7-00BD-4A878BC0C1F0}"/>
              </a:ext>
            </a:extLst>
          </p:cNvPr>
          <p:cNvSpPr txBox="1"/>
          <p:nvPr/>
        </p:nvSpPr>
        <p:spPr>
          <a:xfrm>
            <a:off x="6858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generates a variety of sequential models</a:t>
            </a:r>
          </a:p>
        </p:txBody>
      </p:sp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 the table variables as G  </a:t>
            </a:r>
            <a:r>
              <a:rPr lang="en-US" sz="2400" dirty="0">
                <a:sym typeface="Symbol" panose="05050102010706020507" pitchFamily="18" charset="2"/>
              </a:rPr>
              <a:t>  P   E    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CA8E-A63B-C5EA-AB31-A16C2B2C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History corner: von Mayr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5571C-07B5-2B86-2D6B-E05BBC36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3C04EA-9ED9-6790-6879-7A244D7F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1"/>
            <a:ext cx="4800600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6F4BA-55F5-EF66-3ACC-A269BD413B7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Georg von Mayr (1877) was the first to suggest an area-proportional display for two categorical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6735-5A5D-411C-6318-238695982CA5}"/>
              </a:ext>
            </a:extLst>
          </p:cNvPr>
          <p:cNvSpPr txBox="1"/>
          <p:nvPr/>
        </p:nvSpPr>
        <p:spPr>
          <a:xfrm>
            <a:off x="5486400" y="2057400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Total count = 1000</a:t>
            </a:r>
          </a:p>
          <a:p>
            <a:endParaRPr lang="en-CA" dirty="0"/>
          </a:p>
          <a:p>
            <a:r>
              <a:rPr lang="en-CA" dirty="0"/>
              <a:t>Divided into (cows, pigs, sheep?)</a:t>
            </a:r>
          </a:p>
          <a:p>
            <a:r>
              <a:rPr lang="en-CA" dirty="0"/>
              <a:t>A = 600, B= 300, C= 100)</a:t>
            </a:r>
          </a:p>
          <a:p>
            <a:endParaRPr lang="en-CA" dirty="0"/>
          </a:p>
          <a:p>
            <a:r>
              <a:rPr lang="en-CA" dirty="0"/>
              <a:t>Each of these sub-divided by a  2</a:t>
            </a:r>
            <a:r>
              <a:rPr lang="en-CA" baseline="30000" dirty="0"/>
              <a:t>nd</a:t>
            </a:r>
            <a:r>
              <a:rPr lang="en-CA" dirty="0"/>
              <a:t> variable (region: a, b, c)</a:t>
            </a:r>
          </a:p>
          <a:p>
            <a:endParaRPr lang="en-CA" dirty="0"/>
          </a:p>
          <a:p>
            <a:r>
              <a:rPr lang="en-CA" dirty="0"/>
              <a:t>The name: “bottle diagram with double divisions” suggests further splits </a:t>
            </a:r>
          </a:p>
        </p:txBody>
      </p:sp>
      <p:pic>
        <p:nvPicPr>
          <p:cNvPr id="9" name="Picture 8" descr="A picture containing person, person, wall, wearing&#10;&#10;Description automatically generated">
            <a:extLst>
              <a:ext uri="{FF2B5EF4-FFF2-40B4-BE49-F238E27FC236}">
                <a16:creationId xmlns:a16="http://schemas.microsoft.com/office/drawing/2014/main" id="{1092CA73-5732-D1B0-47F4-2747D60BEA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04080"/>
            <a:ext cx="761847" cy="857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DFFCF-CCCB-091D-881A-4415EBF339B1}"/>
              </a:ext>
            </a:extLst>
          </p:cNvPr>
          <p:cNvSpPr txBox="1"/>
          <p:nvPr/>
        </p:nvSpPr>
        <p:spPr>
          <a:xfrm>
            <a:off x="5486400" y="5715000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See: Friendly (2002), “A Brief History of the Mosaic Display”, </a:t>
            </a:r>
            <a:r>
              <a:rPr lang="en-CA" sz="1100" i="1" dirty="0"/>
              <a:t>JCGS</a:t>
            </a:r>
            <a:r>
              <a:rPr lang="en-CA" sz="1100" dirty="0"/>
              <a:t>, 11:1,89-107, </a:t>
            </a:r>
            <a:r>
              <a:rPr lang="en-CA" sz="1100" dirty="0">
                <a:hlinkClick r:id="rId4"/>
              </a:rPr>
              <a:t>http://dx.doi.org/10.1198/106186002317375631</a:t>
            </a:r>
            <a:r>
              <a:rPr lang="en-C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528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Loglinear thinking</a:t>
            </a:r>
            <a:r>
              <a:rPr lang="en-US" dirty="0"/>
              <a:t>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Looking forward</a:t>
            </a:r>
            <a:r>
              <a:rPr lang="en-US" dirty="0"/>
              <a:t>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baseline="-25000" dirty="0"/>
              <a:t>(18) </a:t>
            </a:r>
            <a:r>
              <a:rPr lang="en-US" sz="2400" dirty="0"/>
              <a:t>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baseline="-25000" dirty="0"/>
              <a:t>(9) </a:t>
            </a:r>
            <a:r>
              <a:rPr lang="en-US" sz="2000" dirty="0"/>
              <a:t>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Mosaic plots use sequential splits to show marginal and conditional frequencies in an </a:t>
            </a:r>
            <a:r>
              <a:rPr lang="en-US" sz="2400" i="1" dirty="0"/>
              <a:t>n</a:t>
            </a:r>
            <a:r>
              <a:rPr lang="en-US" sz="2400" dirty="0"/>
              <a:t>-way table</a:t>
            </a:r>
          </a:p>
          <a:p>
            <a:pPr lvl="1"/>
            <a:r>
              <a:rPr lang="en-US" sz="2000" dirty="0"/>
              <a:t>Shading: </a:t>
            </a:r>
            <a:r>
              <a:rPr lang="en-US" sz="2000" dirty="0">
                <a:solidFill>
                  <a:srgbClr val="0070C0"/>
                </a:solidFill>
              </a:rPr>
              <a:t>sign</a:t>
            </a:r>
            <a:r>
              <a:rPr lang="en-US" sz="2000" dirty="0"/>
              <a:t> and </a:t>
            </a:r>
            <a:r>
              <a:rPr lang="en-US" sz="2000" b="1" dirty="0"/>
              <a:t>magnitude</a:t>
            </a:r>
            <a:r>
              <a:rPr lang="en-US" sz="2000" dirty="0"/>
              <a:t> </a:t>
            </a:r>
            <a:r>
              <a:rPr lang="en-US" sz="2000"/>
              <a:t>of residuals </a:t>
            </a:r>
            <a:r>
              <a:rPr lang="en-US" sz="2000">
                <a:sym typeface="Symbol" panose="05050102010706020507" pitchFamily="18" charset="2"/>
              </a:rPr>
              <a:t></a:t>
            </a:r>
            <a:r>
              <a:rPr lang="en-US" sz="2000"/>
              <a:t> </a:t>
            </a:r>
            <a:r>
              <a:rPr lang="en-US" sz="2000" dirty="0"/>
              <a:t>contributions to χ</a:t>
            </a:r>
            <a:r>
              <a:rPr lang="en-US" sz="2000" baseline="30000" dirty="0"/>
              <a:t>2</a:t>
            </a:r>
          </a:p>
          <a:p>
            <a:pPr lvl="1"/>
            <a:r>
              <a:rPr lang="en-US" sz="2000" dirty="0"/>
              <a:t>Shows the pattern of association not accounted for</a:t>
            </a:r>
          </a:p>
          <a:p>
            <a:pPr lvl="1"/>
            <a:r>
              <a:rPr lang="en-US" sz="2000" dirty="0"/>
              <a:t>Permuting rows/cols often helps</a:t>
            </a:r>
          </a:p>
          <a:p>
            <a:r>
              <a:rPr lang="en-US" sz="2400" dirty="0"/>
              <a:t>Loglinear models </a:t>
            </a:r>
          </a:p>
          <a:p>
            <a:pPr lvl="1"/>
            <a:r>
              <a:rPr lang="en-US" sz="2000" dirty="0"/>
              <a:t>Express associations with ANOVA-like interaction terms: A*B, A*C</a:t>
            </a:r>
          </a:p>
          <a:p>
            <a:pPr lvl="2"/>
            <a:r>
              <a:rPr lang="en-US" sz="1800" dirty="0"/>
              <a:t>Joint independence: [AB][C]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1800" dirty="0">
                <a:sym typeface="Symbol MT" panose="05050102010706020507" pitchFamily="18" charset="2"/>
              </a:rPr>
              <a:t> A * B + C</a:t>
            </a:r>
            <a:endParaRPr lang="en-US" sz="1800" dirty="0"/>
          </a:p>
          <a:p>
            <a:pPr lvl="2"/>
            <a:r>
              <a:rPr lang="en-US" sz="1800" dirty="0"/>
              <a:t>Conditional independence: [AC][BC]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 </a:t>
            </a:r>
            <a:r>
              <a:rPr lang="en-US" sz="1800" dirty="0">
                <a:sym typeface="Symbol MT" panose="05050102010706020507" pitchFamily="18" charset="2"/>
              </a:rPr>
              <a:t>A </a:t>
            </a:r>
            <a:r>
              <a:rPr lang="en-US" sz="1800" dirty="0">
                <a:sym typeface="Symbol" panose="05050102010706020507" pitchFamily="18" charset="2"/>
              </a:rPr>
              <a:t> B | 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Fitting models  “cleaning the mosaic”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Response models: include all associations among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Sequential / partial plots &amp; models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Sequential: Decompose all associations: 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; 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|V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;   V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r>
              <a:rPr lang="en-US" sz="2000" dirty="0">
                <a:sym typeface="Symbol" panose="05050102010706020507" pitchFamily="18" charset="2"/>
              </a:rPr>
              <a:t>|{V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,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}, …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Partial: Decompose conditional associations: [V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,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 ]| V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r>
              <a:rPr lang="en-US" sz="2000" dirty="0">
                <a:sym typeface="Symbol" panose="05050102010706020507" pitchFamily="18" charset="2"/>
              </a:rPr>
              <a:t>= {a, b, …}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Words>7130</Words>
  <Application>Microsoft Office PowerPoint</Application>
  <PresentationFormat>On-screen Show (4:3)</PresentationFormat>
  <Paragraphs>951</Paragraphs>
  <Slides>94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Courier New</vt:lpstr>
      <vt:lpstr>Cambria Math</vt:lpstr>
      <vt:lpstr>Symbol</vt:lpstr>
      <vt:lpstr>Consolas</vt:lpstr>
      <vt:lpstr>Arial</vt:lpstr>
      <vt:lpstr>Wingdings</vt:lpstr>
      <vt:lpstr>Calibri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History corner: von Mayr</vt:lpstr>
      <vt:lpstr>History corner: Minard</vt:lpstr>
      <vt:lpstr>History corner: Francis Walker</vt:lpstr>
      <vt:lpstr>Mosaic cartograms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Degrees of freedom</vt:lpstr>
      <vt:lpstr>R functions for loglinear models</vt:lpstr>
      <vt:lpstr>R functions &amp; methods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Mosaic displays: Seeing patterns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Association graphs</vt:lpstr>
      <vt:lpstr>Model types &amp; association graphs</vt:lpstr>
      <vt:lpstr>Model types: loglm()</vt:lpstr>
      <vt:lpstr>Collapsibility: Marginal &amp; conditional associations</vt:lpstr>
      <vt:lpstr>Higher-way tables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LRstats: AIC &amp; BIC</vt:lpstr>
      <vt:lpstr>Mosaic displays: Visual fitting</vt:lpstr>
      <vt:lpstr>Mosaic displays: Predictor variables</vt:lpstr>
      <vt:lpstr>Baseline response model</vt:lpstr>
      <vt:lpstr>Add an association term…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Historical note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142</cp:revision>
  <dcterms:created xsi:type="dcterms:W3CDTF">2017-10-14T20:35:56Z</dcterms:created>
  <dcterms:modified xsi:type="dcterms:W3CDTF">2023-01-31T16:17:25Z</dcterms:modified>
</cp:coreProperties>
</file>